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9242"/>
    <a:srgbClr val="F9BF8F"/>
    <a:srgbClr val="FABF8E"/>
    <a:srgbClr val="FACBA4"/>
    <a:srgbClr val="F8B47C"/>
    <a:srgbClr val="FBCFAB"/>
    <a:srgbClr val="FACD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98" autoAdjust="0"/>
    <p:restoredTop sz="86397" autoAdjust="0"/>
  </p:normalViewPr>
  <p:slideViewPr>
    <p:cSldViewPr>
      <p:cViewPr varScale="1">
        <p:scale>
          <a:sx n="80" d="100"/>
          <a:sy n="80" d="100"/>
        </p:scale>
        <p:origin x="3804" y="10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376" cy="497367"/>
          </a:xfrm>
          <a:prstGeom prst="rect">
            <a:avLst/>
          </a:prstGeom>
        </p:spPr>
        <p:txBody>
          <a:bodyPr vert="horz" lIns="92204" tIns="46102" rIns="92204" bIns="4610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1"/>
            <a:ext cx="2950375" cy="497367"/>
          </a:xfrm>
          <a:prstGeom prst="rect">
            <a:avLst/>
          </a:prstGeom>
        </p:spPr>
        <p:txBody>
          <a:bodyPr vert="horz" lIns="92204" tIns="46102" rIns="92204" bIns="46102" rtlCol="0"/>
          <a:lstStyle>
            <a:lvl1pPr algn="r">
              <a:defRPr sz="1200"/>
            </a:lvl1pPr>
          </a:lstStyle>
          <a:p>
            <a:fld id="{2BA1A9F5-2BE3-4961-A239-F511E110373C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4"/>
            <a:ext cx="2950376" cy="497366"/>
          </a:xfrm>
          <a:prstGeom prst="rect">
            <a:avLst/>
          </a:prstGeom>
        </p:spPr>
        <p:txBody>
          <a:bodyPr vert="horz" lIns="92204" tIns="46102" rIns="92204" bIns="4610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4"/>
            <a:ext cx="2950375" cy="497366"/>
          </a:xfrm>
          <a:prstGeom prst="rect">
            <a:avLst/>
          </a:prstGeom>
        </p:spPr>
        <p:txBody>
          <a:bodyPr vert="horz" lIns="92204" tIns="46102" rIns="92204" bIns="46102" rtlCol="0" anchor="b"/>
          <a:lstStyle>
            <a:lvl1pPr algn="r">
              <a:defRPr sz="1200"/>
            </a:lvl1pPr>
          </a:lstStyle>
          <a:p>
            <a:fld id="{8B116406-666C-4AC7-A286-3DDFD9C72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630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8" cy="496967"/>
          </a:xfrm>
          <a:prstGeom prst="rect">
            <a:avLst/>
          </a:prstGeom>
        </p:spPr>
        <p:txBody>
          <a:bodyPr vert="horz" lIns="92204" tIns="46102" rIns="92204" bIns="4610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8" cy="496967"/>
          </a:xfrm>
          <a:prstGeom prst="rect">
            <a:avLst/>
          </a:prstGeom>
        </p:spPr>
        <p:txBody>
          <a:bodyPr vert="horz" lIns="92204" tIns="46102" rIns="92204" bIns="46102" rtlCol="0"/>
          <a:lstStyle>
            <a:lvl1pPr algn="r">
              <a:defRPr sz="1200"/>
            </a:lvl1pPr>
          </a:lstStyle>
          <a:p>
            <a:fld id="{355A7466-4F3D-41B7-A4DF-49D7EF1D657C}" type="datetimeFigureOut">
              <a:rPr kumimoji="1" lang="ja-JP" altLang="en-US" smtClean="0"/>
              <a:pPr/>
              <a:t>2019/2/7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812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04" tIns="46102" rIns="92204" bIns="4610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2" y="4721188"/>
            <a:ext cx="5445760" cy="4472702"/>
          </a:xfrm>
          <a:prstGeom prst="rect">
            <a:avLst/>
          </a:prstGeom>
        </p:spPr>
        <p:txBody>
          <a:bodyPr vert="horz" lIns="92204" tIns="46102" rIns="92204" bIns="4610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8"/>
            <a:ext cx="2949788" cy="496967"/>
          </a:xfrm>
          <a:prstGeom prst="rect">
            <a:avLst/>
          </a:prstGeom>
        </p:spPr>
        <p:txBody>
          <a:bodyPr vert="horz" lIns="92204" tIns="46102" rIns="92204" bIns="4610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8"/>
            <a:ext cx="2949788" cy="496967"/>
          </a:xfrm>
          <a:prstGeom prst="rect">
            <a:avLst/>
          </a:prstGeom>
        </p:spPr>
        <p:txBody>
          <a:bodyPr vert="horz" lIns="92204" tIns="46102" rIns="92204" bIns="46102" rtlCol="0" anchor="b"/>
          <a:lstStyle>
            <a:lvl1pPr algn="r">
              <a:defRPr sz="1200"/>
            </a:lvl1pPr>
          </a:lstStyle>
          <a:p>
            <a:fld id="{67B567C6-9FF1-4AC4-BE95-7F9D30DF445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614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567C6-9FF1-4AC4-BE95-7F9D30DF445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540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DCEA-1435-43D5-A9FE-023FA6FBB9D6}" type="datetimeFigureOut">
              <a:rPr kumimoji="1" lang="ja-JP" altLang="en-US" smtClean="0"/>
              <a:pPr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427A-8CAC-4CD0-A648-D04CC32C263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59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DCEA-1435-43D5-A9FE-023FA6FBB9D6}" type="datetimeFigureOut">
              <a:rPr kumimoji="1" lang="ja-JP" altLang="en-US" smtClean="0"/>
              <a:pPr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427A-8CAC-4CD0-A648-D04CC32C263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07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DCEA-1435-43D5-A9FE-023FA6FBB9D6}" type="datetimeFigureOut">
              <a:rPr kumimoji="1" lang="ja-JP" altLang="en-US" smtClean="0"/>
              <a:pPr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427A-8CAC-4CD0-A648-D04CC32C263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55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DCEA-1435-43D5-A9FE-023FA6FBB9D6}" type="datetimeFigureOut">
              <a:rPr kumimoji="1" lang="ja-JP" altLang="en-US" smtClean="0"/>
              <a:pPr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427A-8CAC-4CD0-A648-D04CC32C263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04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DCEA-1435-43D5-A9FE-023FA6FBB9D6}" type="datetimeFigureOut">
              <a:rPr kumimoji="1" lang="ja-JP" altLang="en-US" smtClean="0"/>
              <a:pPr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427A-8CAC-4CD0-A648-D04CC32C263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292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DCEA-1435-43D5-A9FE-023FA6FBB9D6}" type="datetimeFigureOut">
              <a:rPr kumimoji="1" lang="ja-JP" altLang="en-US" smtClean="0"/>
              <a:pPr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427A-8CAC-4CD0-A648-D04CC32C263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442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DCEA-1435-43D5-A9FE-023FA6FBB9D6}" type="datetimeFigureOut">
              <a:rPr kumimoji="1" lang="ja-JP" altLang="en-US" smtClean="0"/>
              <a:pPr/>
              <a:t>2019/2/7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427A-8CAC-4CD0-A648-D04CC32C263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89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DCEA-1435-43D5-A9FE-023FA6FBB9D6}" type="datetimeFigureOut">
              <a:rPr kumimoji="1" lang="ja-JP" altLang="en-US" smtClean="0"/>
              <a:pPr/>
              <a:t>2019/2/7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427A-8CAC-4CD0-A648-D04CC32C263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35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DCEA-1435-43D5-A9FE-023FA6FBB9D6}" type="datetimeFigureOut">
              <a:rPr kumimoji="1" lang="ja-JP" altLang="en-US" smtClean="0"/>
              <a:pPr/>
              <a:t>2019/2/7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427A-8CAC-4CD0-A648-D04CC32C263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762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DCEA-1435-43D5-A9FE-023FA6FBB9D6}" type="datetimeFigureOut">
              <a:rPr kumimoji="1" lang="ja-JP" altLang="en-US" smtClean="0"/>
              <a:pPr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427A-8CAC-4CD0-A648-D04CC32C263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98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DCEA-1435-43D5-A9FE-023FA6FBB9D6}" type="datetimeFigureOut">
              <a:rPr kumimoji="1" lang="ja-JP" altLang="en-US" smtClean="0"/>
              <a:pPr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427A-8CAC-4CD0-A648-D04CC32C263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895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4DCEA-1435-43D5-A9FE-023FA6FBB9D6}" type="datetimeFigureOut">
              <a:rPr kumimoji="1" lang="ja-JP" altLang="en-US" smtClean="0"/>
              <a:pPr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F427A-8CAC-4CD0-A648-D04CC32C263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913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図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3" y="433148"/>
            <a:ext cx="6552045" cy="2304256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50466" y="9129464"/>
            <a:ext cx="69147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　島根大学生物資源科学部 事務室</a:t>
            </a:r>
            <a:r>
              <a:rPr lang="ja-JP" altLang="en-US" sz="1400" b="1" dirty="0"/>
              <a:t>　</a:t>
            </a:r>
            <a:r>
              <a:rPr lang="ja-JP" altLang="en-US" sz="1400" b="1" dirty="0" smtClean="0"/>
              <a:t>　</a:t>
            </a:r>
            <a:r>
              <a:rPr lang="ja-JP" altLang="en-US" sz="1050" b="1" dirty="0" smtClean="0"/>
              <a:t>〒６９０－８５０４</a:t>
            </a:r>
            <a:r>
              <a:rPr lang="en-US" altLang="ja-JP" sz="1050" b="1" dirty="0" smtClean="0"/>
              <a:t>   </a:t>
            </a:r>
            <a:r>
              <a:rPr kumimoji="1" lang="ja-JP" altLang="en-US" sz="1050" b="1" dirty="0" smtClean="0"/>
              <a:t>松江市西川津町１０６０</a:t>
            </a:r>
            <a:endParaRPr kumimoji="1" lang="en-US" altLang="ja-JP" sz="1050" b="1" dirty="0" smtClean="0"/>
          </a:p>
          <a:p>
            <a:r>
              <a:rPr lang="ja-JP" altLang="en-US" sz="1200" dirty="0" smtClean="0"/>
              <a:t>　　</a:t>
            </a:r>
            <a:r>
              <a:rPr lang="en-US" altLang="ja-JP" sz="1200" dirty="0" smtClean="0"/>
              <a:t>TEL</a:t>
            </a:r>
            <a:r>
              <a:rPr lang="ja-JP" altLang="en-US" sz="1200" dirty="0" smtClean="0"/>
              <a:t>：０８５２－３２－６５０１　</a:t>
            </a:r>
            <a:r>
              <a:rPr kumimoji="1" lang="en-US" altLang="ja-JP" sz="1200" dirty="0" smtClean="0"/>
              <a:t>E-mail</a:t>
            </a:r>
            <a:r>
              <a:rPr kumimoji="1" lang="ja-JP" altLang="en-US" sz="1200" dirty="0" smtClean="0"/>
              <a:t>：</a:t>
            </a:r>
            <a:r>
              <a:rPr kumimoji="1" lang="en-US" altLang="ja-JP" sz="1200" dirty="0" smtClean="0"/>
              <a:t>lif-jimu@office.shimane-u.ac.jp</a:t>
            </a:r>
            <a:r>
              <a:rPr kumimoji="1" lang="ja-JP" altLang="en-US" sz="1200" dirty="0" smtClean="0"/>
              <a:t>　　</a:t>
            </a:r>
            <a:endParaRPr kumimoji="1" lang="en-US" altLang="ja-JP" sz="1200" dirty="0" smtClean="0"/>
          </a:p>
        </p:txBody>
      </p:sp>
      <p:sp>
        <p:nvSpPr>
          <p:cNvPr id="23" name="角丸四角形 22"/>
          <p:cNvSpPr/>
          <p:nvPr/>
        </p:nvSpPr>
        <p:spPr>
          <a:xfrm>
            <a:off x="5028120" y="9361496"/>
            <a:ext cx="1626908" cy="41743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申込不要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26844" y="8985448"/>
            <a:ext cx="6403704" cy="45719"/>
          </a:xfrm>
          <a:prstGeom prst="rect">
            <a:avLst/>
          </a:prstGeom>
          <a:solidFill>
            <a:srgbClr val="F9BF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39487" y="4237841"/>
            <a:ext cx="6446393" cy="738664"/>
          </a:xfrm>
          <a:prstGeom prst="rect">
            <a:avLst/>
          </a:prstGeom>
          <a:solidFill>
            <a:schemeClr val="accent3">
              <a:lumMod val="40000"/>
              <a:lumOff val="60000"/>
              <a:alpha val="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　</a:t>
            </a:r>
            <a:r>
              <a:rPr lang="ja-JP" altLang="ja-JP" sz="1400" dirty="0" smtClean="0"/>
              <a:t>研究</a:t>
            </a:r>
            <a:r>
              <a:rPr lang="ja-JP" altLang="ja-JP" sz="1400" dirty="0"/>
              <a:t>交流と学生の大学院進学への動機づけを目的と</a:t>
            </a:r>
            <a:r>
              <a:rPr lang="ja-JP" altLang="ja-JP" sz="1400" dirty="0" smtClean="0"/>
              <a:t>して</a:t>
            </a:r>
            <a:r>
              <a:rPr lang="ja-JP" altLang="en-US" sz="1400" dirty="0" smtClean="0"/>
              <a:t>研究</a:t>
            </a:r>
            <a:r>
              <a:rPr lang="ja-JP" altLang="ja-JP" sz="1400" dirty="0" smtClean="0"/>
              <a:t>セミナー</a:t>
            </a:r>
            <a:r>
              <a:rPr lang="ja-JP" altLang="ja-JP" sz="1400" dirty="0"/>
              <a:t>を開催</a:t>
            </a:r>
            <a:r>
              <a:rPr lang="ja-JP" altLang="ja-JP" sz="1400" dirty="0" smtClean="0"/>
              <a:t>し</a:t>
            </a:r>
            <a:r>
              <a:rPr lang="ja-JP" altLang="en-US" sz="1400" dirty="0" smtClean="0"/>
              <a:t>，同時に戦略的機能強化推進経費報告会を開催しま</a:t>
            </a:r>
            <a:r>
              <a:rPr lang="ja-JP" altLang="ja-JP" sz="1400" dirty="0" smtClean="0"/>
              <a:t>す。</a:t>
            </a:r>
            <a:r>
              <a:rPr lang="ja-JP" altLang="en-US" sz="1400" dirty="0" smtClean="0"/>
              <a:t>　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学内外を問わず，</a:t>
            </a:r>
            <a:r>
              <a:rPr lang="ja-JP" altLang="ja-JP" sz="1400" dirty="0" smtClean="0"/>
              <a:t>どなた</a:t>
            </a:r>
            <a:r>
              <a:rPr lang="ja-JP" altLang="ja-JP" sz="1400" dirty="0"/>
              <a:t>でも聴講</a:t>
            </a:r>
            <a:r>
              <a:rPr lang="ja-JP" altLang="ja-JP" sz="1400" dirty="0" smtClean="0"/>
              <a:t>できます</a:t>
            </a:r>
            <a:r>
              <a:rPr lang="ja-JP" altLang="en-US" sz="1400" dirty="0" smtClean="0"/>
              <a:t>ので，</a:t>
            </a:r>
            <a:r>
              <a:rPr lang="ja-JP" altLang="ja-JP" sz="1400" dirty="0" smtClean="0"/>
              <a:t>皆様</a:t>
            </a:r>
            <a:r>
              <a:rPr lang="ja-JP" altLang="en-US" sz="1400" dirty="0" smtClean="0"/>
              <a:t>，</a:t>
            </a:r>
            <a:r>
              <a:rPr lang="ja-JP" altLang="ja-JP" sz="1400" dirty="0" smtClean="0"/>
              <a:t>どうぞ</a:t>
            </a:r>
            <a:r>
              <a:rPr lang="ja-JP" altLang="en-US" sz="1400" dirty="0" smtClean="0"/>
              <a:t>聴講</a:t>
            </a:r>
            <a:r>
              <a:rPr lang="ja-JP" altLang="ja-JP" sz="1400" dirty="0" smtClean="0"/>
              <a:t>ください</a:t>
            </a:r>
            <a:r>
              <a:rPr lang="ja-JP" altLang="ja-JP" sz="1400" dirty="0"/>
              <a:t>。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184155" y="205721"/>
            <a:ext cx="953975" cy="45719"/>
          </a:xfrm>
          <a:prstGeom prst="rect">
            <a:avLst/>
          </a:prstGeom>
          <a:solidFill>
            <a:srgbClr val="F9BF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65288" y="29672"/>
            <a:ext cx="4536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+mn-ea"/>
              </a:rPr>
              <a:t>主催　島根大学生物資源科学部学術</a:t>
            </a:r>
            <a:r>
              <a:rPr lang="ja-JP" altLang="en-US" sz="1600" b="1" dirty="0" smtClean="0">
                <a:latin typeface="+mn-ea"/>
              </a:rPr>
              <a:t>研究委員会</a:t>
            </a:r>
            <a:endParaRPr kumimoji="1" lang="ja-JP" altLang="en-US" sz="1600" b="1" dirty="0">
              <a:latin typeface="+mn-ea"/>
            </a:endParaRPr>
          </a:p>
        </p:txBody>
      </p:sp>
      <p:sp>
        <p:nvSpPr>
          <p:cNvPr id="28" name="正方形/長方形 27"/>
          <p:cNvSpPr/>
          <p:nvPr/>
        </p:nvSpPr>
        <p:spPr>
          <a:xfrm flipV="1">
            <a:off x="5732649" y="208672"/>
            <a:ext cx="960862" cy="45719"/>
          </a:xfrm>
          <a:prstGeom prst="rect">
            <a:avLst/>
          </a:prstGeom>
          <a:solidFill>
            <a:srgbClr val="F9BF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33224" y="2842262"/>
            <a:ext cx="6190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 </a:t>
            </a:r>
            <a:r>
              <a:rPr lang="ja-JP" altLang="en-US" sz="2400" b="1" dirty="0" smtClean="0"/>
              <a:t>        </a:t>
            </a:r>
            <a:r>
              <a:rPr lang="ja-JP" altLang="en-US" b="1" dirty="0" smtClean="0"/>
              <a:t>　</a:t>
            </a:r>
            <a:r>
              <a:rPr lang="ja-JP" altLang="en-US" sz="2400" b="1" dirty="0" smtClean="0"/>
              <a:t>平成３１年</a:t>
            </a:r>
            <a:r>
              <a:rPr lang="ja-JP" altLang="en-US" sz="2400" b="1" dirty="0"/>
              <a:t>２</a:t>
            </a:r>
            <a:r>
              <a:rPr lang="ja-JP" altLang="en-US" sz="2400" b="1" dirty="0" smtClean="0"/>
              <a:t>月２１日（木）　</a:t>
            </a:r>
            <a:r>
              <a:rPr lang="ja-JP" altLang="en-US" sz="2000" b="1" dirty="0" smtClean="0"/>
              <a:t>９</a:t>
            </a:r>
            <a:r>
              <a:rPr kumimoji="1" lang="ja-JP" altLang="en-US" sz="2000" b="1" dirty="0" smtClean="0"/>
              <a:t>：００～１２：００</a:t>
            </a:r>
            <a:endParaRPr kumimoji="1" lang="ja-JP" altLang="en-US" sz="2000" b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18569" y="3387181"/>
            <a:ext cx="6542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　</a:t>
            </a:r>
            <a:r>
              <a:rPr lang="ja-JP" altLang="en-US" sz="2400" b="1" dirty="0" smtClean="0"/>
              <a:t>　　　　  島根</a:t>
            </a:r>
            <a:r>
              <a:rPr lang="ja-JP" altLang="en-US" sz="2400" b="1" dirty="0" err="1" smtClean="0"/>
              <a:t>大学大学</a:t>
            </a:r>
            <a:r>
              <a:rPr lang="ja-JP" altLang="en-US" sz="2400" b="1" dirty="0" smtClean="0"/>
              <a:t>会館　３階大集会室（研究</a:t>
            </a:r>
            <a:endParaRPr lang="en-US" altLang="ja-JP" sz="2400" b="1" dirty="0" smtClean="0"/>
          </a:p>
          <a:p>
            <a:r>
              <a:rPr lang="ja-JP" altLang="en-US" sz="2400" b="1" dirty="0"/>
              <a:t>　</a:t>
            </a:r>
            <a:r>
              <a:rPr lang="ja-JP" altLang="en-US" sz="2400" b="1" dirty="0" smtClean="0"/>
              <a:t>　　　　　セミナー），２階</a:t>
            </a:r>
            <a:r>
              <a:rPr lang="ja-JP" altLang="en-US" sz="2400" b="1" dirty="0"/>
              <a:t>集会室（成果報告会</a:t>
            </a:r>
            <a:r>
              <a:rPr lang="ja-JP" altLang="en-US" sz="2400" b="1" dirty="0" smtClean="0"/>
              <a:t>）</a:t>
            </a:r>
            <a:endParaRPr lang="en-US" altLang="ja-JP" sz="2400" b="1" dirty="0"/>
          </a:p>
        </p:txBody>
      </p:sp>
      <p:sp>
        <p:nvSpPr>
          <p:cNvPr id="21" name="フローチャート : 代替処理 15"/>
          <p:cNvSpPr/>
          <p:nvPr/>
        </p:nvSpPr>
        <p:spPr>
          <a:xfrm>
            <a:off x="109254" y="2853420"/>
            <a:ext cx="991670" cy="514098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tx1"/>
                </a:solidFill>
              </a:rPr>
              <a:t>日時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22" name="フローチャート : 代替処理 44"/>
          <p:cNvSpPr/>
          <p:nvPr/>
        </p:nvSpPr>
        <p:spPr>
          <a:xfrm>
            <a:off x="139487" y="3500942"/>
            <a:ext cx="991670" cy="514098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tx1"/>
                </a:solidFill>
              </a:rPr>
              <a:t>場所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10577" y="477338"/>
            <a:ext cx="64567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 smtClean="0">
                <a:ln w="31750"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生物資源科学部</a:t>
            </a:r>
            <a:endParaRPr lang="en-US" altLang="ja-JP" sz="4000" dirty="0" smtClean="0">
              <a:ln w="31750">
                <a:solidFill>
                  <a:schemeClr val="accent1">
                    <a:shade val="50000"/>
                  </a:schemeClr>
                </a:solidFill>
              </a:ln>
              <a:solidFill>
                <a:schemeClr val="accent5">
                  <a:lumMod val="40000"/>
                  <a:lumOff val="60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4000" dirty="0" smtClean="0">
                <a:ln w="31750"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研究セミナー・戦略的機能強化推進経費成果報告会</a:t>
            </a:r>
            <a:endParaRPr kumimoji="1" lang="en-US" altLang="ja-JP" sz="3200" dirty="0" smtClean="0">
              <a:ln w="31750">
                <a:solidFill>
                  <a:schemeClr val="accent1">
                    <a:shade val="50000"/>
                  </a:schemeClr>
                </a:solidFill>
              </a:ln>
              <a:solidFill>
                <a:schemeClr val="accent5">
                  <a:lumMod val="40000"/>
                  <a:lumOff val="60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5" name="フローチャート : 代替処理 42"/>
          <p:cNvSpPr/>
          <p:nvPr/>
        </p:nvSpPr>
        <p:spPr>
          <a:xfrm>
            <a:off x="149031" y="4996168"/>
            <a:ext cx="6527793" cy="2300975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ja-JP" sz="1200" dirty="0">
                <a:solidFill>
                  <a:srgbClr val="C00000"/>
                </a:solidFill>
              </a:rPr>
              <a:t>−</a:t>
            </a:r>
            <a:endParaRPr kumimoji="1" lang="en-US" altLang="ja-JP" sz="1200" b="1" dirty="0" smtClean="0"/>
          </a:p>
        </p:txBody>
      </p:sp>
      <p:sp>
        <p:nvSpPr>
          <p:cNvPr id="29" name="フローチャート : 代替処理 5"/>
          <p:cNvSpPr/>
          <p:nvPr/>
        </p:nvSpPr>
        <p:spPr>
          <a:xfrm>
            <a:off x="184155" y="7382699"/>
            <a:ext cx="6561163" cy="1527614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200" b="1" dirty="0"/>
          </a:p>
        </p:txBody>
      </p:sp>
      <p:sp>
        <p:nvSpPr>
          <p:cNvPr id="33" name="正方形/長方形 32"/>
          <p:cNvSpPr/>
          <p:nvPr/>
        </p:nvSpPr>
        <p:spPr>
          <a:xfrm>
            <a:off x="226844" y="4988819"/>
            <a:ext cx="634118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 smtClean="0">
                <a:solidFill>
                  <a:schemeClr val="bg1"/>
                </a:solidFill>
              </a:rPr>
              <a:t>　　　　　　　　　　　　　　　　</a:t>
            </a:r>
            <a:r>
              <a:rPr lang="en-US" altLang="ja-JP" sz="1600" b="1" dirty="0" smtClean="0">
                <a:solidFill>
                  <a:schemeClr val="bg1"/>
                </a:solidFill>
              </a:rPr>
              <a:t>【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研究セミナー」</a:t>
            </a:r>
            <a:endParaRPr lang="en-US" altLang="ja-JP" sz="1600" b="1" dirty="0" smtClean="0">
              <a:solidFill>
                <a:schemeClr val="bg1"/>
              </a:solidFill>
            </a:endParaRPr>
          </a:p>
          <a:p>
            <a:r>
              <a:rPr lang="en-US" altLang="ja-JP" sz="1600" dirty="0" smtClean="0">
                <a:solidFill>
                  <a:schemeClr val="bg1"/>
                </a:solidFill>
              </a:rPr>
              <a:t>9</a:t>
            </a:r>
            <a:r>
              <a:rPr lang="ja-JP" altLang="ja-JP" sz="1600" dirty="0" smtClean="0">
                <a:solidFill>
                  <a:schemeClr val="bg1"/>
                </a:solidFill>
              </a:rPr>
              <a:t>：</a:t>
            </a:r>
            <a:r>
              <a:rPr lang="en-US" altLang="ja-JP" sz="1600" dirty="0" smtClean="0">
                <a:solidFill>
                  <a:schemeClr val="bg1"/>
                </a:solidFill>
              </a:rPr>
              <a:t>00</a:t>
            </a:r>
            <a:r>
              <a:rPr lang="ja-JP" altLang="ja-JP" sz="1600" dirty="0" smtClean="0">
                <a:solidFill>
                  <a:schemeClr val="bg1"/>
                </a:solidFill>
              </a:rPr>
              <a:t>−</a:t>
            </a:r>
            <a:r>
              <a:rPr lang="en-US" altLang="ja-JP" sz="1600" dirty="0" smtClean="0">
                <a:solidFill>
                  <a:schemeClr val="bg1"/>
                </a:solidFill>
              </a:rPr>
              <a:t>9</a:t>
            </a:r>
            <a:r>
              <a:rPr lang="ja-JP" altLang="ja-JP" sz="1600" dirty="0" smtClean="0">
                <a:solidFill>
                  <a:schemeClr val="bg1"/>
                </a:solidFill>
              </a:rPr>
              <a:t>：</a:t>
            </a:r>
            <a:r>
              <a:rPr lang="en-US" altLang="ja-JP" sz="1600" dirty="0">
                <a:solidFill>
                  <a:schemeClr val="bg1"/>
                </a:solidFill>
              </a:rPr>
              <a:t>0</a:t>
            </a:r>
            <a:r>
              <a:rPr lang="en-US" altLang="ja-JP" sz="1600" dirty="0" smtClean="0">
                <a:solidFill>
                  <a:schemeClr val="bg1"/>
                </a:solidFill>
              </a:rPr>
              <a:t>5</a:t>
            </a:r>
            <a:r>
              <a:rPr lang="ja-JP" altLang="ja-JP" sz="1600" dirty="0">
                <a:solidFill>
                  <a:schemeClr val="bg1"/>
                </a:solidFill>
              </a:rPr>
              <a:t>　</a:t>
            </a:r>
            <a:r>
              <a:rPr lang="ja-JP" altLang="en-US" sz="1600" dirty="0" smtClean="0">
                <a:solidFill>
                  <a:schemeClr val="bg1"/>
                </a:solidFill>
              </a:rPr>
              <a:t>　　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開会挨拶</a:t>
            </a:r>
            <a:r>
              <a:rPr lang="ja-JP" altLang="en-US" sz="1400" dirty="0" smtClean="0">
                <a:solidFill>
                  <a:schemeClr val="bg1"/>
                </a:solidFill>
              </a:rPr>
              <a:t>　</a:t>
            </a:r>
            <a:r>
              <a:rPr lang="ja-JP" altLang="en-US" sz="1600" dirty="0" smtClean="0">
                <a:solidFill>
                  <a:schemeClr val="bg1"/>
                </a:solidFill>
              </a:rPr>
              <a:t>　</a:t>
            </a:r>
            <a:r>
              <a:rPr lang="ja-JP" altLang="en-US" sz="1600" dirty="0">
                <a:solidFill>
                  <a:schemeClr val="bg1"/>
                </a:solidFill>
              </a:rPr>
              <a:t>　</a:t>
            </a:r>
            <a:r>
              <a:rPr lang="ja-JP" altLang="en-US" sz="1600" dirty="0" smtClean="0">
                <a:solidFill>
                  <a:schemeClr val="bg1"/>
                </a:solidFill>
              </a:rPr>
              <a:t>　　　　　　　　　</a:t>
            </a:r>
            <a:r>
              <a:rPr lang="ja-JP" altLang="ja-JP" sz="1400" dirty="0" smtClean="0">
                <a:solidFill>
                  <a:schemeClr val="bg1"/>
                </a:solidFill>
              </a:rPr>
              <a:t>井藤</a:t>
            </a:r>
            <a:r>
              <a:rPr lang="ja-JP" altLang="en-US" sz="1400" dirty="0" smtClean="0">
                <a:solidFill>
                  <a:schemeClr val="bg1"/>
                </a:solidFill>
              </a:rPr>
              <a:t>和人　　生物資源科学部</a:t>
            </a:r>
            <a:r>
              <a:rPr lang="ja-JP" altLang="ja-JP" sz="1400" dirty="0" smtClean="0">
                <a:solidFill>
                  <a:schemeClr val="bg1"/>
                </a:solidFill>
              </a:rPr>
              <a:t>長</a:t>
            </a:r>
            <a:endParaRPr lang="ja-JP" altLang="ja-JP" sz="1400" dirty="0">
              <a:solidFill>
                <a:schemeClr val="bg1"/>
              </a:solidFill>
            </a:endParaRPr>
          </a:p>
          <a:p>
            <a:r>
              <a:rPr lang="en-US" altLang="ja-JP" sz="1600" dirty="0">
                <a:solidFill>
                  <a:schemeClr val="bg1"/>
                </a:solidFill>
              </a:rPr>
              <a:t>9</a:t>
            </a:r>
            <a:r>
              <a:rPr lang="ja-JP" altLang="ja-JP" sz="1600" dirty="0" smtClean="0">
                <a:solidFill>
                  <a:schemeClr val="bg1"/>
                </a:solidFill>
              </a:rPr>
              <a:t>：</a:t>
            </a:r>
            <a:r>
              <a:rPr lang="en-US" altLang="ja-JP" sz="1600" dirty="0">
                <a:solidFill>
                  <a:schemeClr val="bg1"/>
                </a:solidFill>
              </a:rPr>
              <a:t>0</a:t>
            </a:r>
            <a:r>
              <a:rPr lang="en-US" altLang="ja-JP" sz="1600" dirty="0" smtClean="0">
                <a:solidFill>
                  <a:schemeClr val="bg1"/>
                </a:solidFill>
              </a:rPr>
              <a:t>5</a:t>
            </a:r>
            <a:r>
              <a:rPr lang="ja-JP" altLang="ja-JP" sz="1600" dirty="0" smtClean="0">
                <a:solidFill>
                  <a:schemeClr val="bg1"/>
                </a:solidFill>
              </a:rPr>
              <a:t>−</a:t>
            </a:r>
            <a:r>
              <a:rPr lang="en-US" altLang="ja-JP" sz="1600" dirty="0">
                <a:solidFill>
                  <a:schemeClr val="bg1"/>
                </a:solidFill>
              </a:rPr>
              <a:t>9</a:t>
            </a:r>
            <a:r>
              <a:rPr lang="ja-JP" altLang="ja-JP" sz="1600" dirty="0" smtClean="0">
                <a:solidFill>
                  <a:schemeClr val="bg1"/>
                </a:solidFill>
              </a:rPr>
              <a:t>：</a:t>
            </a:r>
            <a:r>
              <a:rPr lang="en-US" altLang="ja-JP" sz="1600" dirty="0" smtClean="0">
                <a:solidFill>
                  <a:schemeClr val="bg1"/>
                </a:solidFill>
              </a:rPr>
              <a:t>4</a:t>
            </a:r>
            <a:r>
              <a:rPr lang="en-US" altLang="ja-JP" sz="1600" dirty="0">
                <a:solidFill>
                  <a:schemeClr val="bg1"/>
                </a:solidFill>
              </a:rPr>
              <a:t>0</a:t>
            </a:r>
            <a:r>
              <a:rPr lang="ja-JP" altLang="en-US" sz="1600" dirty="0" smtClean="0">
                <a:solidFill>
                  <a:schemeClr val="bg1"/>
                </a:solidFill>
              </a:rPr>
              <a:t>　　</a:t>
            </a:r>
            <a:r>
              <a:rPr lang="ja-JP" altLang="en-US" sz="1400" dirty="0" smtClean="0">
                <a:solidFill>
                  <a:schemeClr val="bg1"/>
                </a:solidFill>
              </a:rPr>
              <a:t>　</a:t>
            </a:r>
            <a:r>
              <a:rPr lang="ja-JP" altLang="ja-JP" sz="1400" b="1" dirty="0" smtClean="0">
                <a:solidFill>
                  <a:schemeClr val="bg1"/>
                </a:solidFill>
              </a:rPr>
              <a:t>「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フラボノイドの生体利用性と機能性発現</a:t>
            </a:r>
            <a:r>
              <a:rPr lang="ja-JP" altLang="ja-JP" sz="1400" b="1" dirty="0" smtClean="0">
                <a:solidFill>
                  <a:schemeClr val="bg1"/>
                </a:solidFill>
              </a:rPr>
              <a:t>」</a:t>
            </a:r>
            <a:endParaRPr lang="en-US" altLang="ja-JP" sz="1400" b="1" dirty="0" smtClean="0">
              <a:solidFill>
                <a:schemeClr val="bg1"/>
              </a:solidFill>
            </a:endParaRPr>
          </a:p>
          <a:p>
            <a:r>
              <a:rPr lang="ja-JP" altLang="en-US" sz="1600" dirty="0">
                <a:solidFill>
                  <a:schemeClr val="bg1"/>
                </a:solidFill>
              </a:rPr>
              <a:t>　</a:t>
            </a:r>
            <a:r>
              <a:rPr lang="ja-JP" altLang="en-US" sz="1600" dirty="0" smtClean="0">
                <a:solidFill>
                  <a:schemeClr val="bg1"/>
                </a:solidFill>
              </a:rPr>
              <a:t>　　　　　　　　　　　　　　　　　　　　　　　　　</a:t>
            </a:r>
            <a:r>
              <a:rPr lang="ja-JP" altLang="en-US" sz="1400" dirty="0" smtClean="0">
                <a:solidFill>
                  <a:schemeClr val="bg1"/>
                </a:solidFill>
              </a:rPr>
              <a:t>生命科学科　　 室田佳恵子</a:t>
            </a:r>
            <a:r>
              <a:rPr lang="ja-JP" altLang="en-US" sz="1400" dirty="0">
                <a:solidFill>
                  <a:schemeClr val="bg1"/>
                </a:solidFill>
              </a:rPr>
              <a:t>　</a:t>
            </a:r>
            <a:r>
              <a:rPr lang="ja-JP" altLang="en-US" sz="1400" dirty="0" smtClean="0">
                <a:solidFill>
                  <a:schemeClr val="bg1"/>
                </a:solidFill>
              </a:rPr>
              <a:t>教授</a:t>
            </a:r>
            <a:endParaRPr lang="en-US" altLang="ja-JP" sz="1600" dirty="0" smtClean="0">
              <a:solidFill>
                <a:schemeClr val="bg1"/>
              </a:solidFill>
            </a:endParaRPr>
          </a:p>
          <a:p>
            <a:r>
              <a:rPr lang="en-US" altLang="ja-JP" sz="1600" dirty="0">
                <a:solidFill>
                  <a:schemeClr val="bg1"/>
                </a:solidFill>
              </a:rPr>
              <a:t>9</a:t>
            </a:r>
            <a:r>
              <a:rPr lang="ja-JP" altLang="ja-JP" sz="1600" dirty="0" smtClean="0">
                <a:solidFill>
                  <a:schemeClr val="bg1"/>
                </a:solidFill>
              </a:rPr>
              <a:t>：</a:t>
            </a:r>
            <a:r>
              <a:rPr lang="en-US" altLang="ja-JP" sz="1600" dirty="0" smtClean="0">
                <a:solidFill>
                  <a:schemeClr val="bg1"/>
                </a:solidFill>
              </a:rPr>
              <a:t>40</a:t>
            </a:r>
            <a:r>
              <a:rPr lang="ja-JP" altLang="ja-JP" sz="1600" dirty="0" smtClean="0">
                <a:solidFill>
                  <a:schemeClr val="bg1"/>
                </a:solidFill>
              </a:rPr>
              <a:t>−</a:t>
            </a:r>
            <a:r>
              <a:rPr lang="en-US" altLang="ja-JP" sz="1600" dirty="0" smtClean="0">
                <a:solidFill>
                  <a:schemeClr val="bg1"/>
                </a:solidFill>
              </a:rPr>
              <a:t>10</a:t>
            </a:r>
            <a:r>
              <a:rPr lang="ja-JP" altLang="ja-JP" sz="1600" dirty="0" smtClean="0">
                <a:solidFill>
                  <a:schemeClr val="bg1"/>
                </a:solidFill>
              </a:rPr>
              <a:t>：</a:t>
            </a:r>
            <a:r>
              <a:rPr lang="en-US" altLang="ja-JP" sz="1600" dirty="0" smtClean="0">
                <a:solidFill>
                  <a:schemeClr val="bg1"/>
                </a:solidFill>
              </a:rPr>
              <a:t>1</a:t>
            </a:r>
            <a:r>
              <a:rPr lang="en-US" altLang="ja-JP" sz="1600" dirty="0">
                <a:solidFill>
                  <a:schemeClr val="bg1"/>
                </a:solidFill>
              </a:rPr>
              <a:t>5</a:t>
            </a:r>
            <a:r>
              <a:rPr lang="ja-JP" altLang="en-US" sz="1600" dirty="0" smtClean="0">
                <a:solidFill>
                  <a:schemeClr val="bg1"/>
                </a:solidFill>
              </a:rPr>
              <a:t>　 　</a:t>
            </a:r>
            <a:r>
              <a:rPr lang="ja-JP" altLang="ja-JP" sz="1400" b="1" dirty="0" smtClean="0">
                <a:solidFill>
                  <a:schemeClr val="bg1"/>
                </a:solidFill>
              </a:rPr>
              <a:t>「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突然変異育種による出雲産アズキの開発」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　　　　　　　　　　　　　</a:t>
            </a:r>
            <a:endParaRPr lang="en-US" altLang="ja-JP" sz="1600" b="1" dirty="0" smtClean="0">
              <a:solidFill>
                <a:schemeClr val="bg1"/>
              </a:solidFill>
            </a:endParaRPr>
          </a:p>
          <a:p>
            <a:r>
              <a:rPr lang="ja-JP" altLang="en-US" sz="1600" b="1" dirty="0">
                <a:solidFill>
                  <a:schemeClr val="bg1"/>
                </a:solidFill>
              </a:rPr>
              <a:t>　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　　　　　　　　　　　　　　　　　　　　　　　　</a:t>
            </a:r>
            <a:r>
              <a:rPr lang="ja-JP" altLang="en-US" sz="1400" dirty="0" smtClean="0">
                <a:solidFill>
                  <a:schemeClr val="bg1"/>
                </a:solidFill>
              </a:rPr>
              <a:t>農林生産学科　　江角智也</a:t>
            </a:r>
            <a:r>
              <a:rPr lang="ja-JP" altLang="en-US" sz="1400" dirty="0">
                <a:solidFill>
                  <a:schemeClr val="bg1"/>
                </a:solidFill>
              </a:rPr>
              <a:t>　</a:t>
            </a:r>
            <a:r>
              <a:rPr lang="ja-JP" altLang="en-US" sz="1400" dirty="0" smtClean="0">
                <a:solidFill>
                  <a:schemeClr val="bg1"/>
                </a:solidFill>
              </a:rPr>
              <a:t>准教授</a:t>
            </a:r>
            <a:r>
              <a:rPr lang="ja-JP" altLang="ja-JP" sz="1600" dirty="0">
                <a:solidFill>
                  <a:schemeClr val="bg1"/>
                </a:solidFill>
              </a:rPr>
              <a:t>　　　　</a:t>
            </a:r>
          </a:p>
          <a:p>
            <a:r>
              <a:rPr lang="en-US" altLang="ja-JP" sz="1600" dirty="0" smtClean="0">
                <a:solidFill>
                  <a:schemeClr val="bg1"/>
                </a:solidFill>
              </a:rPr>
              <a:t>10</a:t>
            </a:r>
            <a:r>
              <a:rPr lang="ja-JP" altLang="ja-JP" sz="1600" dirty="0" smtClean="0">
                <a:solidFill>
                  <a:schemeClr val="bg1"/>
                </a:solidFill>
              </a:rPr>
              <a:t>：</a:t>
            </a:r>
            <a:r>
              <a:rPr lang="en-US" altLang="ja-JP" sz="1600" dirty="0" smtClean="0">
                <a:solidFill>
                  <a:schemeClr val="bg1"/>
                </a:solidFill>
              </a:rPr>
              <a:t>15</a:t>
            </a:r>
            <a:r>
              <a:rPr lang="ja-JP" altLang="ja-JP" sz="1600" dirty="0" smtClean="0">
                <a:solidFill>
                  <a:schemeClr val="bg1"/>
                </a:solidFill>
              </a:rPr>
              <a:t>−</a:t>
            </a:r>
            <a:r>
              <a:rPr lang="en-US" altLang="ja-JP" sz="1600" dirty="0" smtClean="0">
                <a:solidFill>
                  <a:schemeClr val="bg1"/>
                </a:solidFill>
              </a:rPr>
              <a:t>10</a:t>
            </a:r>
            <a:r>
              <a:rPr lang="ja-JP" altLang="ja-JP" sz="1600" dirty="0" smtClean="0">
                <a:solidFill>
                  <a:schemeClr val="bg1"/>
                </a:solidFill>
              </a:rPr>
              <a:t>：</a:t>
            </a:r>
            <a:r>
              <a:rPr lang="en-US" altLang="ja-JP" sz="1600" dirty="0">
                <a:solidFill>
                  <a:schemeClr val="bg1"/>
                </a:solidFill>
              </a:rPr>
              <a:t>5</a:t>
            </a:r>
            <a:r>
              <a:rPr lang="en-US" altLang="ja-JP" sz="1600" dirty="0" smtClean="0">
                <a:solidFill>
                  <a:schemeClr val="bg1"/>
                </a:solidFill>
              </a:rPr>
              <a:t>0</a:t>
            </a:r>
            <a:r>
              <a:rPr lang="ja-JP" altLang="en-US" sz="1600" dirty="0" smtClean="0">
                <a:solidFill>
                  <a:schemeClr val="bg1"/>
                </a:solidFill>
              </a:rPr>
              <a:t>　</a:t>
            </a:r>
            <a:r>
              <a:rPr lang="ja-JP" altLang="en-US" sz="1400" dirty="0" smtClean="0">
                <a:solidFill>
                  <a:schemeClr val="bg1"/>
                </a:solidFill>
              </a:rPr>
              <a:t>　</a:t>
            </a:r>
            <a:r>
              <a:rPr lang="ja-JP" altLang="ja-JP" sz="1400" b="1" dirty="0" smtClean="0">
                <a:solidFill>
                  <a:schemeClr val="bg1"/>
                </a:solidFill>
              </a:rPr>
              <a:t>「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比較ゲノムからみるカイダコの殻の消長</a:t>
            </a:r>
            <a:r>
              <a:rPr lang="ja-JP" altLang="ja-JP" sz="1400" b="1" dirty="0" smtClean="0">
                <a:solidFill>
                  <a:schemeClr val="bg1"/>
                </a:solidFill>
              </a:rPr>
              <a:t>」</a:t>
            </a:r>
            <a:r>
              <a:rPr lang="ja-JP" altLang="en-US" sz="1400" dirty="0" smtClean="0">
                <a:solidFill>
                  <a:schemeClr val="bg1"/>
                </a:solidFill>
              </a:rPr>
              <a:t>　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r>
              <a:rPr lang="ja-JP" altLang="en-US" sz="1600" dirty="0">
                <a:solidFill>
                  <a:schemeClr val="bg1"/>
                </a:solidFill>
              </a:rPr>
              <a:t>　</a:t>
            </a:r>
            <a:r>
              <a:rPr lang="ja-JP" altLang="en-US" sz="1600" dirty="0" smtClean="0">
                <a:solidFill>
                  <a:schemeClr val="bg1"/>
                </a:solidFill>
              </a:rPr>
              <a:t>　　　　　　　　　　　　　　</a:t>
            </a:r>
            <a:r>
              <a:rPr lang="ja-JP" altLang="en-US" sz="1400" dirty="0" smtClean="0">
                <a:solidFill>
                  <a:schemeClr val="bg1"/>
                </a:solidFill>
              </a:rPr>
              <a:t>附属生物資源教育研究センター　　吉田真明　准教授</a:t>
            </a:r>
            <a:endParaRPr lang="ja-JP" altLang="ja-JP" sz="1600" dirty="0">
              <a:solidFill>
                <a:schemeClr val="bg1"/>
              </a:solidFill>
            </a:endParaRPr>
          </a:p>
          <a:p>
            <a:r>
              <a:rPr lang="en-US" altLang="ja-JP" sz="1600" dirty="0" smtClean="0">
                <a:solidFill>
                  <a:schemeClr val="bg1"/>
                </a:solidFill>
              </a:rPr>
              <a:t>10</a:t>
            </a:r>
            <a:r>
              <a:rPr lang="ja-JP" altLang="ja-JP" sz="1600" dirty="0" smtClean="0">
                <a:solidFill>
                  <a:schemeClr val="bg1"/>
                </a:solidFill>
              </a:rPr>
              <a:t>：</a:t>
            </a:r>
            <a:r>
              <a:rPr lang="en-US" altLang="ja-JP" sz="1600" dirty="0" smtClean="0">
                <a:solidFill>
                  <a:schemeClr val="bg1"/>
                </a:solidFill>
              </a:rPr>
              <a:t>50</a:t>
            </a:r>
            <a:r>
              <a:rPr lang="ja-JP" altLang="ja-JP" sz="1600" dirty="0" smtClean="0">
                <a:solidFill>
                  <a:schemeClr val="bg1"/>
                </a:solidFill>
              </a:rPr>
              <a:t>−</a:t>
            </a:r>
            <a:r>
              <a:rPr lang="en-US" altLang="ja-JP" sz="1600" dirty="0" smtClean="0">
                <a:solidFill>
                  <a:schemeClr val="bg1"/>
                </a:solidFill>
              </a:rPr>
              <a:t>10</a:t>
            </a:r>
            <a:r>
              <a:rPr lang="ja-JP" altLang="ja-JP" sz="1600" dirty="0" smtClean="0">
                <a:solidFill>
                  <a:schemeClr val="bg1"/>
                </a:solidFill>
              </a:rPr>
              <a:t>：</a:t>
            </a:r>
            <a:r>
              <a:rPr lang="en-US" altLang="ja-JP" sz="1600" dirty="0" smtClean="0">
                <a:solidFill>
                  <a:schemeClr val="bg1"/>
                </a:solidFill>
              </a:rPr>
              <a:t>55</a:t>
            </a:r>
            <a:r>
              <a:rPr lang="ja-JP" altLang="ja-JP" sz="1600" dirty="0">
                <a:solidFill>
                  <a:schemeClr val="bg1"/>
                </a:solidFill>
              </a:rPr>
              <a:t>　</a:t>
            </a:r>
            <a:r>
              <a:rPr lang="ja-JP" altLang="en-US" sz="1600" dirty="0" smtClean="0">
                <a:solidFill>
                  <a:schemeClr val="bg1"/>
                </a:solidFill>
              </a:rPr>
              <a:t>　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閉会挨拶</a:t>
            </a:r>
            <a:r>
              <a:rPr lang="ja-JP" altLang="en-US" sz="1600" dirty="0" smtClean="0">
                <a:solidFill>
                  <a:schemeClr val="bg1"/>
                </a:solidFill>
              </a:rPr>
              <a:t>　　　　　　　　　　</a:t>
            </a:r>
            <a:r>
              <a:rPr lang="ja-JP" altLang="ja-JP" sz="1400" dirty="0" smtClean="0">
                <a:solidFill>
                  <a:schemeClr val="bg1"/>
                </a:solidFill>
              </a:rPr>
              <a:t>川向</a:t>
            </a:r>
            <a:r>
              <a:rPr lang="ja-JP" altLang="en-US" sz="1400" dirty="0" smtClean="0">
                <a:solidFill>
                  <a:schemeClr val="bg1"/>
                </a:solidFill>
              </a:rPr>
              <a:t>　誠　学術研究委員会委員長</a:t>
            </a:r>
            <a:r>
              <a:rPr lang="ja-JP" altLang="en-US" sz="1400" dirty="0" smtClean="0">
                <a:solidFill>
                  <a:srgbClr val="C00000"/>
                </a:solidFill>
              </a:rPr>
              <a:t>　</a:t>
            </a:r>
            <a:r>
              <a:rPr lang="ja-JP" altLang="en-US" sz="1400" dirty="0" smtClean="0"/>
              <a:t>　</a:t>
            </a:r>
            <a:r>
              <a:rPr lang="ja-JP" altLang="ja-JP" sz="1400" dirty="0"/>
              <a:t>　</a:t>
            </a:r>
            <a:r>
              <a:rPr lang="ja-JP" altLang="en-US" sz="1400" dirty="0" smtClean="0"/>
              <a:t>　　　</a:t>
            </a:r>
            <a:endParaRPr lang="ja-JP" altLang="ja-JP" sz="1400" dirty="0"/>
          </a:p>
        </p:txBody>
      </p:sp>
      <p:sp>
        <p:nvSpPr>
          <p:cNvPr id="35" name="正方形/長方形 34"/>
          <p:cNvSpPr/>
          <p:nvPr/>
        </p:nvSpPr>
        <p:spPr>
          <a:xfrm>
            <a:off x="301143" y="7361676"/>
            <a:ext cx="64354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chemeClr val="bg1"/>
                </a:solidFill>
              </a:rPr>
              <a:t>11</a:t>
            </a:r>
            <a:r>
              <a:rPr lang="ja-JP" altLang="en-US" sz="1600" dirty="0" smtClean="0">
                <a:solidFill>
                  <a:schemeClr val="bg1"/>
                </a:solidFill>
              </a:rPr>
              <a:t>：</a:t>
            </a:r>
            <a:r>
              <a:rPr lang="en-US" altLang="ja-JP" sz="1600" dirty="0" smtClean="0">
                <a:solidFill>
                  <a:schemeClr val="bg1"/>
                </a:solidFill>
              </a:rPr>
              <a:t>00</a:t>
            </a:r>
            <a:r>
              <a:rPr lang="ja-JP" altLang="en-US" sz="1600" dirty="0" smtClean="0">
                <a:solidFill>
                  <a:schemeClr val="bg1"/>
                </a:solidFill>
              </a:rPr>
              <a:t>～</a:t>
            </a:r>
            <a:r>
              <a:rPr lang="en-US" altLang="ja-JP" sz="1600" dirty="0" smtClean="0">
                <a:solidFill>
                  <a:schemeClr val="bg1"/>
                </a:solidFill>
              </a:rPr>
              <a:t>12</a:t>
            </a:r>
            <a:r>
              <a:rPr lang="ja-JP" altLang="en-US" sz="1600" dirty="0" smtClean="0">
                <a:solidFill>
                  <a:schemeClr val="bg1"/>
                </a:solidFill>
              </a:rPr>
              <a:t>：</a:t>
            </a:r>
            <a:r>
              <a:rPr lang="en-US" altLang="ja-JP" sz="1600" dirty="0" smtClean="0">
                <a:solidFill>
                  <a:schemeClr val="bg1"/>
                </a:solidFill>
              </a:rPr>
              <a:t>00</a:t>
            </a:r>
            <a:r>
              <a:rPr lang="ja-JP" altLang="en-US" sz="1600" dirty="0" smtClean="0">
                <a:solidFill>
                  <a:schemeClr val="bg1"/>
                </a:solidFill>
              </a:rPr>
              <a:t>　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　</a:t>
            </a:r>
            <a:r>
              <a:rPr lang="en-US" altLang="ja-JP" sz="1600" b="1" dirty="0" smtClean="0">
                <a:solidFill>
                  <a:schemeClr val="bg1"/>
                </a:solidFill>
              </a:rPr>
              <a:t>【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成果報告会（ポスター発表）</a:t>
            </a:r>
            <a:r>
              <a:rPr lang="en-US" altLang="ja-JP" sz="1600" b="1" dirty="0" smtClean="0">
                <a:solidFill>
                  <a:schemeClr val="bg1"/>
                </a:solidFill>
              </a:rPr>
              <a:t>】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　</a:t>
            </a:r>
            <a:r>
              <a:rPr lang="ja-JP" altLang="en-US" sz="1400" dirty="0" smtClean="0">
                <a:solidFill>
                  <a:schemeClr val="bg1"/>
                </a:solidFill>
              </a:rPr>
              <a:t>　　　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pPr>
              <a:lnSpc>
                <a:spcPts val="600"/>
              </a:lnSpc>
            </a:pPr>
            <a:endParaRPr lang="en-US" altLang="ja-JP" sz="1400" b="1" dirty="0" smtClean="0">
              <a:solidFill>
                <a:schemeClr val="bg1"/>
              </a:solidFill>
            </a:endParaRPr>
          </a:p>
          <a:p>
            <a:r>
              <a:rPr lang="ja-JP" altLang="en-US" sz="1400" b="1" dirty="0" smtClean="0">
                <a:solidFill>
                  <a:schemeClr val="bg1"/>
                </a:solidFill>
              </a:rPr>
              <a:t>「雲州人参産地再生プロジェクト」</a:t>
            </a:r>
            <a:endParaRPr lang="en-US" altLang="ja-JP" sz="1400" b="1" dirty="0" smtClean="0">
              <a:solidFill>
                <a:schemeClr val="bg1"/>
              </a:solidFill>
            </a:endParaRPr>
          </a:p>
          <a:p>
            <a:r>
              <a:rPr lang="ja-JP" altLang="en-US" sz="1400" dirty="0">
                <a:solidFill>
                  <a:schemeClr val="bg1"/>
                </a:solidFill>
              </a:rPr>
              <a:t>松本真</a:t>
            </a:r>
            <a:r>
              <a:rPr lang="ja-JP" altLang="en-US" sz="1400" dirty="0" smtClean="0">
                <a:solidFill>
                  <a:schemeClr val="bg1"/>
                </a:solidFill>
              </a:rPr>
              <a:t>悟，浅尾，門脇，田中，伊藤康宏，上野誠，</a:t>
            </a:r>
            <a:r>
              <a:rPr lang="ja-JP" altLang="en-US" sz="1400" smtClean="0">
                <a:solidFill>
                  <a:schemeClr val="bg1"/>
                </a:solidFill>
              </a:rPr>
              <a:t>泉，</a:t>
            </a:r>
            <a:r>
              <a:rPr lang="ja-JP" altLang="ja-JP" sz="1400">
                <a:solidFill>
                  <a:schemeClr val="bg1"/>
                </a:solidFill>
              </a:rPr>
              <a:t>髙</a:t>
            </a:r>
            <a:r>
              <a:rPr lang="ja-JP" altLang="en-US" sz="1400" smtClean="0">
                <a:solidFill>
                  <a:schemeClr val="bg1"/>
                </a:solidFill>
              </a:rPr>
              <a:t>田</a:t>
            </a:r>
            <a:r>
              <a:rPr lang="ja-JP" altLang="en-US" sz="1400" dirty="0" smtClean="0">
                <a:solidFill>
                  <a:schemeClr val="bg1"/>
                </a:solidFill>
              </a:rPr>
              <a:t>，地阪、西村，清水英寿，小川，古田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pPr>
              <a:lnSpc>
                <a:spcPts val="400"/>
              </a:lnSpc>
            </a:pPr>
            <a:endParaRPr lang="en-US" altLang="ja-JP" sz="1400" b="1" dirty="0" smtClean="0">
              <a:solidFill>
                <a:schemeClr val="bg1"/>
              </a:solidFill>
            </a:endParaRPr>
          </a:p>
          <a:p>
            <a:r>
              <a:rPr lang="ja-JP" altLang="en-US" sz="1400" b="1" dirty="0" smtClean="0">
                <a:solidFill>
                  <a:schemeClr val="bg1"/>
                </a:solidFill>
              </a:rPr>
              <a:t>「特産食品機能強化プロジェクト」</a:t>
            </a:r>
            <a:r>
              <a:rPr lang="ja-JP" altLang="ja-JP" sz="1400" b="1" dirty="0">
                <a:solidFill>
                  <a:schemeClr val="bg1"/>
                </a:solidFill>
              </a:rPr>
              <a:t>　</a:t>
            </a:r>
            <a:r>
              <a:rPr lang="ja-JP" altLang="en-US" sz="1400" dirty="0" smtClean="0">
                <a:solidFill>
                  <a:schemeClr val="bg1"/>
                </a:solidFill>
              </a:rPr>
              <a:t>　　　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</a:rPr>
              <a:t>川向，横田，室田，秋吉，戒能，吉清，秋廣，松尾，</a:t>
            </a:r>
            <a:r>
              <a:rPr lang="ja-JP" altLang="ja-JP" sz="1400" dirty="0" smtClean="0">
                <a:solidFill>
                  <a:schemeClr val="bg1"/>
                </a:solidFill>
              </a:rPr>
              <a:t>髙</a:t>
            </a:r>
            <a:r>
              <a:rPr lang="ja-JP" altLang="en-US" sz="1400" dirty="0" smtClean="0">
                <a:solidFill>
                  <a:schemeClr val="bg1"/>
                </a:solidFill>
              </a:rPr>
              <a:t>原，江角，池浦</a:t>
            </a:r>
            <a:endParaRPr lang="ja-JP" altLang="ja-JP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78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23成果報告会ポスター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H23成果報告会ポスター</Template>
  <TotalTime>2056</TotalTime>
  <Words>27</Words>
  <Application>Microsoft Office PowerPoint</Application>
  <PresentationFormat>A4 210 x 297 mm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H23成果報告会ポスター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miyo2150</dc:creator>
  <cp:lastModifiedBy>渡邉　薫</cp:lastModifiedBy>
  <cp:revision>167</cp:revision>
  <cp:lastPrinted>2019-02-07T01:13:35Z</cp:lastPrinted>
  <dcterms:created xsi:type="dcterms:W3CDTF">2012-01-09T05:51:51Z</dcterms:created>
  <dcterms:modified xsi:type="dcterms:W3CDTF">2019-02-07T01:13:36Z</dcterms:modified>
</cp:coreProperties>
</file>