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FFFF"/>
    <a:srgbClr val="000046"/>
    <a:srgbClr val="000066"/>
    <a:srgbClr val="003399"/>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66" y="66"/>
      </p:cViewPr>
      <p:guideLst>
        <p:guide orient="horz" pos="2880"/>
        <p:guide pos="216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heme" Target="theme/theme1.xml" />
  <Relationship Id="rId3" Type="http://schemas.openxmlformats.org/officeDocument/2006/relationships/slide" Target="slides/slide2.xml" />
  <Relationship Id="rId7" Type="http://schemas.openxmlformats.org/officeDocument/2006/relationships/viewProps" Target="view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presProps" Target="presProps.xml" />
  <Relationship Id="rId5" Type="http://schemas.openxmlformats.org/officeDocument/2006/relationships/handoutMaster" Target="handoutMasters/handoutMaster1.xml" />
  <Relationship Id="rId4" Type="http://schemas.openxmlformats.org/officeDocument/2006/relationships/notesMaster" Target="notesMasters/notesMaster1.xml" />
  <Relationship Id="rId9" Type="http://schemas.openxmlformats.org/officeDocument/2006/relationships/tableStyles" Target="tableStyle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6"/>
            <a:ext cx="2950375" cy="497367"/>
          </a:xfrm>
          <a:prstGeom prst="rect">
            <a:avLst/>
          </a:prstGeom>
        </p:spPr>
        <p:txBody>
          <a:bodyPr vert="horz" lIns="92152" tIns="46076" rIns="92152" bIns="46076" rtlCol="0"/>
          <a:lstStyle>
            <a:lvl1pPr algn="l">
              <a:defRPr sz="1300"/>
            </a:lvl1pPr>
          </a:lstStyle>
          <a:p>
            <a:endParaRPr kumimoji="1" lang="ja-JP" altLang="en-US" dirty="0"/>
          </a:p>
        </p:txBody>
      </p:sp>
      <p:sp>
        <p:nvSpPr>
          <p:cNvPr id="3" name="日付プレースホルダー 2"/>
          <p:cNvSpPr>
            <a:spLocks noGrp="1"/>
          </p:cNvSpPr>
          <p:nvPr>
            <p:ph type="dt" sz="quarter" idx="1"/>
          </p:nvPr>
        </p:nvSpPr>
        <p:spPr>
          <a:xfrm>
            <a:off x="3855221" y="6"/>
            <a:ext cx="2950374" cy="497367"/>
          </a:xfrm>
          <a:prstGeom prst="rect">
            <a:avLst/>
          </a:prstGeom>
        </p:spPr>
        <p:txBody>
          <a:bodyPr vert="horz" lIns="92152" tIns="46076" rIns="92152" bIns="46076" rtlCol="0"/>
          <a:lstStyle>
            <a:lvl1pPr algn="r">
              <a:defRPr sz="1300"/>
            </a:lvl1pPr>
          </a:lstStyle>
          <a:p>
            <a:fld id="{193142A0-28DB-4411-B0E9-105385574640}" type="datetimeFigureOut">
              <a:rPr kumimoji="1" lang="ja-JP" altLang="en-US" smtClean="0"/>
              <a:t>2017/11/29</a:t>
            </a:fld>
            <a:endParaRPr kumimoji="1" lang="ja-JP" altLang="en-US" dirty="0"/>
          </a:p>
        </p:txBody>
      </p:sp>
      <p:sp>
        <p:nvSpPr>
          <p:cNvPr id="4" name="フッター プレースホルダー 3"/>
          <p:cNvSpPr>
            <a:spLocks noGrp="1"/>
          </p:cNvSpPr>
          <p:nvPr>
            <p:ph type="ftr" sz="quarter" idx="2"/>
          </p:nvPr>
        </p:nvSpPr>
        <p:spPr>
          <a:xfrm>
            <a:off x="6" y="9440372"/>
            <a:ext cx="2950375" cy="497366"/>
          </a:xfrm>
          <a:prstGeom prst="rect">
            <a:avLst/>
          </a:prstGeom>
        </p:spPr>
        <p:txBody>
          <a:bodyPr vert="horz" lIns="92152" tIns="46076" rIns="92152" bIns="46076" rtlCol="0" anchor="b"/>
          <a:lstStyle>
            <a:lvl1pPr algn="l">
              <a:defRPr sz="1300"/>
            </a:lvl1pPr>
          </a:lstStyle>
          <a:p>
            <a:endParaRPr kumimoji="1" lang="ja-JP" altLang="en-US" dirty="0"/>
          </a:p>
        </p:txBody>
      </p:sp>
      <p:sp>
        <p:nvSpPr>
          <p:cNvPr id="5" name="スライド番号プレースホルダー 4"/>
          <p:cNvSpPr>
            <a:spLocks noGrp="1"/>
          </p:cNvSpPr>
          <p:nvPr>
            <p:ph type="sldNum" sz="quarter" idx="3"/>
          </p:nvPr>
        </p:nvSpPr>
        <p:spPr>
          <a:xfrm>
            <a:off x="3855221" y="9440372"/>
            <a:ext cx="2950374" cy="497366"/>
          </a:xfrm>
          <a:prstGeom prst="rect">
            <a:avLst/>
          </a:prstGeom>
        </p:spPr>
        <p:txBody>
          <a:bodyPr vert="horz" lIns="92152" tIns="46076" rIns="92152" bIns="46076" rtlCol="0" anchor="b"/>
          <a:lstStyle>
            <a:lvl1pPr algn="r">
              <a:defRPr sz="1300"/>
            </a:lvl1pPr>
          </a:lstStyle>
          <a:p>
            <a:fld id="{6BC2FFF8-D8F7-40D7-A8EC-CD2A44276F14}" type="slidenum">
              <a:rPr kumimoji="1" lang="ja-JP" altLang="en-US" smtClean="0"/>
              <a:t>‹#›</a:t>
            </a:fld>
            <a:endParaRPr kumimoji="1" lang="ja-JP" altLang="en-US" dirty="0"/>
          </a:p>
        </p:txBody>
      </p:sp>
    </p:spTree>
    <p:extLst>
      <p:ext uri="{BB962C8B-B14F-4D97-AF65-F5344CB8AC3E}">
        <p14:creationId xmlns:p14="http://schemas.microsoft.com/office/powerpoint/2010/main" val="3988328742"/>
      </p:ext>
    </p:extLst>
  </p:cSld>
  <p:clrMap bg1="lt1" tx1="dk1" bg2="lt2" tx2="dk2" accent1="accent1" accent2="accent2" accent3="accent3" accent4="accent4" accent5="accent5" accent6="accent6" hlink="hlink" folHlink="folHlink"/>
  <p:hf sldNum="0" hdr="0" ftr="0" dt="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6"/>
            <a:ext cx="2950375" cy="497367"/>
          </a:xfrm>
          <a:prstGeom prst="rect">
            <a:avLst/>
          </a:prstGeom>
        </p:spPr>
        <p:txBody>
          <a:bodyPr vert="horz" lIns="92152" tIns="46076" rIns="92152" bIns="46076" rtlCol="0"/>
          <a:lstStyle>
            <a:lvl1pPr algn="l">
              <a:defRPr sz="1300"/>
            </a:lvl1pPr>
          </a:lstStyle>
          <a:p>
            <a:endParaRPr kumimoji="1" lang="ja-JP" altLang="en-US" dirty="0"/>
          </a:p>
        </p:txBody>
      </p:sp>
      <p:sp>
        <p:nvSpPr>
          <p:cNvPr id="3" name="日付プレースホルダー 2"/>
          <p:cNvSpPr>
            <a:spLocks noGrp="1"/>
          </p:cNvSpPr>
          <p:nvPr>
            <p:ph type="dt" idx="1"/>
          </p:nvPr>
        </p:nvSpPr>
        <p:spPr>
          <a:xfrm>
            <a:off x="3855221" y="6"/>
            <a:ext cx="2950374" cy="497367"/>
          </a:xfrm>
          <a:prstGeom prst="rect">
            <a:avLst/>
          </a:prstGeom>
        </p:spPr>
        <p:txBody>
          <a:bodyPr vert="horz" lIns="92152" tIns="46076" rIns="92152" bIns="46076" rtlCol="0"/>
          <a:lstStyle>
            <a:lvl1pPr algn="r">
              <a:defRPr sz="1300"/>
            </a:lvl1pPr>
          </a:lstStyle>
          <a:p>
            <a:fld id="{B1E715A7-AB2B-4BDC-A815-68ED369024B5}" type="datetimeFigureOut">
              <a:rPr kumimoji="1" lang="ja-JP" altLang="en-US" smtClean="0"/>
              <a:t>2017/11/29</a:t>
            </a:fld>
            <a:endParaRPr kumimoji="1" lang="ja-JP" altLang="en-US" dirty="0"/>
          </a:p>
        </p:txBody>
      </p:sp>
      <p:sp>
        <p:nvSpPr>
          <p:cNvPr id="4" name="スライド イメージ プレースホルダー 3"/>
          <p:cNvSpPr>
            <a:spLocks noGrp="1" noRot="1" noChangeAspect="1"/>
          </p:cNvSpPr>
          <p:nvPr>
            <p:ph type="sldImg" idx="2"/>
          </p:nvPr>
        </p:nvSpPr>
        <p:spPr>
          <a:xfrm>
            <a:off x="2006600" y="744538"/>
            <a:ext cx="2794000" cy="3727450"/>
          </a:xfrm>
          <a:prstGeom prst="rect">
            <a:avLst/>
          </a:prstGeom>
          <a:noFill/>
          <a:ln w="12700">
            <a:solidFill>
              <a:prstClr val="black"/>
            </a:solidFill>
          </a:ln>
        </p:spPr>
        <p:txBody>
          <a:bodyPr vert="horz" lIns="92152" tIns="46076" rIns="92152" bIns="46076" rtlCol="0" anchor="ctr"/>
          <a:lstStyle/>
          <a:p>
            <a:endParaRPr lang="ja-JP" altLang="en-US" dirty="0"/>
          </a:p>
        </p:txBody>
      </p:sp>
      <p:sp>
        <p:nvSpPr>
          <p:cNvPr id="5" name="ノート プレースホルダー 4"/>
          <p:cNvSpPr>
            <a:spLocks noGrp="1"/>
          </p:cNvSpPr>
          <p:nvPr>
            <p:ph type="body" sz="quarter" idx="3"/>
          </p:nvPr>
        </p:nvSpPr>
        <p:spPr>
          <a:xfrm>
            <a:off x="680244" y="4720986"/>
            <a:ext cx="5446723" cy="4473102"/>
          </a:xfrm>
          <a:prstGeom prst="rect">
            <a:avLst/>
          </a:prstGeom>
        </p:spPr>
        <p:txBody>
          <a:bodyPr vert="horz" lIns="92152" tIns="46076" rIns="92152" bIns="4607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9440372"/>
            <a:ext cx="2950375" cy="497366"/>
          </a:xfrm>
          <a:prstGeom prst="rect">
            <a:avLst/>
          </a:prstGeom>
        </p:spPr>
        <p:txBody>
          <a:bodyPr vert="horz" lIns="92152" tIns="46076" rIns="92152" bIns="46076" rtlCol="0" anchor="b"/>
          <a:lstStyle>
            <a:lvl1pPr algn="l">
              <a:defRPr sz="1300"/>
            </a:lvl1pPr>
          </a:lstStyle>
          <a:p>
            <a:endParaRPr kumimoji="1" lang="ja-JP" altLang="en-US" dirty="0"/>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152" tIns="46076" rIns="92152" bIns="46076" rtlCol="0" anchor="b"/>
          <a:lstStyle>
            <a:lvl1pPr algn="r">
              <a:defRPr sz="1300"/>
            </a:lvl1pPr>
          </a:lstStyle>
          <a:p>
            <a:fld id="{075DC40E-BB46-4656-98D7-3C71EF6CEBDF}" type="slidenum">
              <a:rPr kumimoji="1" lang="ja-JP" altLang="en-US" smtClean="0"/>
              <a:t>‹#›</a:t>
            </a:fld>
            <a:endParaRPr kumimoji="1" lang="ja-JP" altLang="en-US" dirty="0"/>
          </a:p>
        </p:txBody>
      </p:sp>
    </p:spTree>
    <p:extLst>
      <p:ext uri="{BB962C8B-B14F-4D97-AF65-F5344CB8AC3E}">
        <p14:creationId xmlns:p14="http://schemas.microsoft.com/office/powerpoint/2010/main" val="352188373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60617969"/>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EA97EBB-AB4F-4980-A80B-690625F960E4}" type="datetime1">
              <a:rPr kumimoji="1" lang="ja-JP" altLang="en-US" smtClean="0"/>
              <a:t>2017/11/29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A86EFD8-E1CE-4041-8D95-2374F9C175D2}" type="slidenum">
              <a:rPr kumimoji="1" lang="ja-JP" altLang="en-US" smtClean="0"/>
              <a:t>‹#›</a:t>
            </a:fld>
            <a:endParaRPr kumimoji="1" lang="ja-JP" altLang="en-US" dirty="0"/>
          </a:p>
        </p:txBody>
      </p:sp>
    </p:spTree>
    <p:extLst>
      <p:ext uri="{BB962C8B-B14F-4D97-AF65-F5344CB8AC3E}">
        <p14:creationId xmlns:p14="http://schemas.microsoft.com/office/powerpoint/2010/main" val="2609915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C78E78-F4D3-4FBF-8A2A-1A7C1C5A5903}" type="datetime1">
              <a:rPr kumimoji="1" lang="ja-JP" altLang="en-US" smtClean="0"/>
              <a:t>2017/11/29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A86EFD8-E1CE-4041-8D95-2374F9C175D2}" type="slidenum">
              <a:rPr kumimoji="1" lang="ja-JP" altLang="en-US" smtClean="0"/>
              <a:t>‹#›</a:t>
            </a:fld>
            <a:endParaRPr kumimoji="1" lang="ja-JP" altLang="en-US" dirty="0"/>
          </a:p>
        </p:txBody>
      </p:sp>
    </p:spTree>
    <p:extLst>
      <p:ext uri="{BB962C8B-B14F-4D97-AF65-F5344CB8AC3E}">
        <p14:creationId xmlns:p14="http://schemas.microsoft.com/office/powerpoint/2010/main" val="1958318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C4FCA6-2D29-4F4B-9195-5B8820BFFB9C}" type="datetime1">
              <a:rPr kumimoji="1" lang="ja-JP" altLang="en-US" smtClean="0"/>
              <a:t>2017/11/29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A86EFD8-E1CE-4041-8D95-2374F9C175D2}" type="slidenum">
              <a:rPr kumimoji="1" lang="ja-JP" altLang="en-US" smtClean="0"/>
              <a:t>‹#›</a:t>
            </a:fld>
            <a:endParaRPr kumimoji="1" lang="ja-JP" altLang="en-US" dirty="0"/>
          </a:p>
        </p:txBody>
      </p:sp>
    </p:spTree>
    <p:extLst>
      <p:ext uri="{BB962C8B-B14F-4D97-AF65-F5344CB8AC3E}">
        <p14:creationId xmlns:p14="http://schemas.microsoft.com/office/powerpoint/2010/main" val="1244290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39D257-08E0-4D68-9DAA-C902921882EA}" type="datetime1">
              <a:rPr kumimoji="1" lang="ja-JP" altLang="en-US" smtClean="0"/>
              <a:t>2017/11/29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A86EFD8-E1CE-4041-8D95-2374F9C175D2}" type="slidenum">
              <a:rPr kumimoji="1" lang="ja-JP" altLang="en-US" smtClean="0"/>
              <a:t>‹#›</a:t>
            </a:fld>
            <a:endParaRPr kumimoji="1" lang="ja-JP" altLang="en-US" dirty="0"/>
          </a:p>
        </p:txBody>
      </p:sp>
    </p:spTree>
    <p:extLst>
      <p:ext uri="{BB962C8B-B14F-4D97-AF65-F5344CB8AC3E}">
        <p14:creationId xmlns:p14="http://schemas.microsoft.com/office/powerpoint/2010/main" val="290919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7DCF651-56C8-408E-B169-0DC99B7CE9CB}" type="datetime1">
              <a:rPr kumimoji="1" lang="ja-JP" altLang="en-US" smtClean="0"/>
              <a:t>2017/11/29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A86EFD8-E1CE-4041-8D95-2374F9C175D2}" type="slidenum">
              <a:rPr kumimoji="1" lang="ja-JP" altLang="en-US" smtClean="0"/>
              <a:t>‹#›</a:t>
            </a:fld>
            <a:endParaRPr kumimoji="1" lang="ja-JP" altLang="en-US" dirty="0"/>
          </a:p>
        </p:txBody>
      </p:sp>
    </p:spTree>
    <p:extLst>
      <p:ext uri="{BB962C8B-B14F-4D97-AF65-F5344CB8AC3E}">
        <p14:creationId xmlns:p14="http://schemas.microsoft.com/office/powerpoint/2010/main" val="487057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8EE01EC-4A89-4F60-99D9-AF1319558682}" type="datetime1">
              <a:rPr kumimoji="1" lang="ja-JP" altLang="en-US" smtClean="0"/>
              <a:t>2017/11/29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A86EFD8-E1CE-4041-8D95-2374F9C175D2}" type="slidenum">
              <a:rPr kumimoji="1" lang="ja-JP" altLang="en-US" smtClean="0"/>
              <a:t>‹#›</a:t>
            </a:fld>
            <a:endParaRPr kumimoji="1" lang="ja-JP" altLang="en-US" dirty="0"/>
          </a:p>
        </p:txBody>
      </p:sp>
    </p:spTree>
    <p:extLst>
      <p:ext uri="{BB962C8B-B14F-4D97-AF65-F5344CB8AC3E}">
        <p14:creationId xmlns:p14="http://schemas.microsoft.com/office/powerpoint/2010/main" val="1880590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6D59B96-66AC-4374-ACFF-E00E8DCAD312}" type="datetime1">
              <a:rPr kumimoji="1" lang="ja-JP" altLang="en-US" smtClean="0"/>
              <a:t>2017/11/29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AA86EFD8-E1CE-4041-8D95-2374F9C175D2}" type="slidenum">
              <a:rPr kumimoji="1" lang="ja-JP" altLang="en-US" smtClean="0"/>
              <a:t>‹#›</a:t>
            </a:fld>
            <a:endParaRPr kumimoji="1" lang="ja-JP" altLang="en-US" dirty="0"/>
          </a:p>
        </p:txBody>
      </p:sp>
    </p:spTree>
    <p:extLst>
      <p:ext uri="{BB962C8B-B14F-4D97-AF65-F5344CB8AC3E}">
        <p14:creationId xmlns:p14="http://schemas.microsoft.com/office/powerpoint/2010/main" val="2024973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BF371F5-5DF0-41D4-A22C-5C48B2F8B47E}" type="datetime1">
              <a:rPr kumimoji="1" lang="ja-JP" altLang="en-US" smtClean="0"/>
              <a:t>2017/11/29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AA86EFD8-E1CE-4041-8D95-2374F9C175D2}" type="slidenum">
              <a:rPr kumimoji="1" lang="ja-JP" altLang="en-US" smtClean="0"/>
              <a:t>‹#›</a:t>
            </a:fld>
            <a:endParaRPr kumimoji="1" lang="ja-JP" altLang="en-US" dirty="0"/>
          </a:p>
        </p:txBody>
      </p:sp>
    </p:spTree>
    <p:extLst>
      <p:ext uri="{BB962C8B-B14F-4D97-AF65-F5344CB8AC3E}">
        <p14:creationId xmlns:p14="http://schemas.microsoft.com/office/powerpoint/2010/main" val="2981897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C1D1957-23BA-4E96-8B7C-6F137E50C5CA}" type="datetime1">
              <a:rPr kumimoji="1" lang="ja-JP" altLang="en-US" smtClean="0"/>
              <a:t>2017/11/29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AA86EFD8-E1CE-4041-8D95-2374F9C175D2}" type="slidenum">
              <a:rPr kumimoji="1" lang="ja-JP" altLang="en-US" smtClean="0"/>
              <a:t>‹#›</a:t>
            </a:fld>
            <a:endParaRPr kumimoji="1" lang="ja-JP" altLang="en-US" dirty="0"/>
          </a:p>
        </p:txBody>
      </p:sp>
    </p:spTree>
    <p:extLst>
      <p:ext uri="{BB962C8B-B14F-4D97-AF65-F5344CB8AC3E}">
        <p14:creationId xmlns:p14="http://schemas.microsoft.com/office/powerpoint/2010/main" val="3784947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8CE0F31-1145-4F56-8BC3-3CF692C312E6}" type="datetime1">
              <a:rPr kumimoji="1" lang="ja-JP" altLang="en-US" smtClean="0"/>
              <a:t>2017/11/29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A86EFD8-E1CE-4041-8D95-2374F9C175D2}" type="slidenum">
              <a:rPr kumimoji="1" lang="ja-JP" altLang="en-US" smtClean="0"/>
              <a:t>‹#›</a:t>
            </a:fld>
            <a:endParaRPr kumimoji="1" lang="ja-JP" altLang="en-US" dirty="0"/>
          </a:p>
        </p:txBody>
      </p:sp>
    </p:spTree>
    <p:extLst>
      <p:ext uri="{BB962C8B-B14F-4D97-AF65-F5344CB8AC3E}">
        <p14:creationId xmlns:p14="http://schemas.microsoft.com/office/powerpoint/2010/main" val="3964276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896DB0E-1C34-45C9-A3C1-D67806282819}" type="datetime1">
              <a:rPr kumimoji="1" lang="ja-JP" altLang="en-US" smtClean="0"/>
              <a:t>2017/11/29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A86EFD8-E1CE-4041-8D95-2374F9C175D2}" type="slidenum">
              <a:rPr kumimoji="1" lang="ja-JP" altLang="en-US" smtClean="0"/>
              <a:t>‹#›</a:t>
            </a:fld>
            <a:endParaRPr kumimoji="1" lang="ja-JP" altLang="en-US" dirty="0"/>
          </a:p>
        </p:txBody>
      </p:sp>
    </p:spTree>
    <p:extLst>
      <p:ext uri="{BB962C8B-B14F-4D97-AF65-F5344CB8AC3E}">
        <p14:creationId xmlns:p14="http://schemas.microsoft.com/office/powerpoint/2010/main" val="29580038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D1E5219-E1CF-483B-B3BF-70EB634DDACD}" type="datetime1">
              <a:rPr kumimoji="1" lang="ja-JP" altLang="en-US" smtClean="0"/>
              <a:t>2017/11/29</a:t>
            </a:fld>
            <a:endParaRPr kumimoji="1" lang="ja-JP" altLang="en-US" dirty="0"/>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A86EFD8-E1CE-4041-8D95-2374F9C175D2}" type="slidenum">
              <a:rPr kumimoji="1" lang="ja-JP" altLang="en-US" smtClean="0"/>
              <a:t>‹#›</a:t>
            </a:fld>
            <a:endParaRPr kumimoji="1" lang="ja-JP" altLang="en-US" dirty="0"/>
          </a:p>
        </p:txBody>
      </p:sp>
    </p:spTree>
    <p:extLst>
      <p:ext uri="{BB962C8B-B14F-4D97-AF65-F5344CB8AC3E}">
        <p14:creationId xmlns:p14="http://schemas.microsoft.com/office/powerpoint/2010/main" val="3489322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1.jpeg" />
  <Relationship Id="rId2" Type="http://schemas.openxmlformats.org/officeDocument/2006/relationships/notesSlide" Target="../notesSlides/notesSlide1.xml" />
  <Relationship Id="rId1" Type="http://schemas.openxmlformats.org/officeDocument/2006/relationships/slideLayout" Target="../slideLayouts/slideLayout1.xml" />
  <Relationship Id="rId5" Type="http://schemas.openxmlformats.org/officeDocument/2006/relationships/image" Target="../media/image2.png" />
  <Relationship Id="rId4" Type="http://schemas.microsoft.com/office/2007/relationships/hdphoto" Target="../media/hdphoto1.wdp"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4.emf" />
  <Relationship Id="rId2" Type="http://schemas.openxmlformats.org/officeDocument/2006/relationships/image" Target="../media/image3.png" />
  <Relationship Id="rId1" Type="http://schemas.openxmlformats.org/officeDocument/2006/relationships/slideLayout" Target="../slideLayouts/slideLayout2.xml" />
  <Relationship Id="rId5" Type="http://schemas.openxmlformats.org/officeDocument/2006/relationships/image" Target="../media/image6.emf" />
  <Relationship Id="rId4" Type="http://schemas.openxmlformats.org/officeDocument/2006/relationships/image" Target="../media/image5.emf"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クリックすると新しいウィンドウで開きます"/>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39000"/>
                    </a14:imgEffect>
                    <a14:imgEffect>
                      <a14:colorTemperature colorTemp="8125"/>
                    </a14:imgEffect>
                    <a14:imgEffect>
                      <a14:saturation sat="135000"/>
                    </a14:imgEffect>
                    <a14:imgEffect>
                      <a14:brightnessContrast bright="32000" contrast="-33000"/>
                    </a14:imgEffect>
                  </a14:imgLayer>
                </a14:imgProps>
              </a:ext>
              <a:ext uri="{28A0092B-C50C-407E-A947-70E740481C1C}">
                <a14:useLocalDpi xmlns:a14="http://schemas.microsoft.com/office/drawing/2010/main" val="0"/>
              </a:ext>
            </a:extLst>
          </a:blip>
          <a:srcRect/>
          <a:stretch>
            <a:fillRect/>
          </a:stretch>
        </p:blipFill>
        <p:spPr bwMode="auto">
          <a:xfrm>
            <a:off x="-27384" y="3635896"/>
            <a:ext cx="1433505" cy="1309268"/>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108318" y="359532"/>
            <a:ext cx="6633050" cy="612068"/>
          </a:xfrm>
          <a:prstGeom prst="rect">
            <a:avLst/>
          </a:prstGeom>
          <a:noFill/>
        </p:spPr>
        <p:txBody>
          <a:bodyPr wrap="square" lIns="91440" tIns="45720" rIns="91440" bIns="4572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2400" b="1" cap="none" spc="0" dirty="0">
                <a:ln w="10541" cmpd="sng">
                  <a:noFill/>
                  <a:prstDash val="solid"/>
                </a:ln>
                <a:solidFill>
                  <a:srgbClr val="000046"/>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航空機</a:t>
            </a:r>
            <a:r>
              <a:rPr lang="ja-JP" altLang="en-US" sz="2400" b="1" cap="none" spc="0" dirty="0" smtClean="0">
                <a:ln w="10541" cmpd="sng">
                  <a:noFill/>
                  <a:prstDash val="solid"/>
                </a:ln>
                <a:solidFill>
                  <a:srgbClr val="000046"/>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産業ビジネスセミナー</a:t>
            </a:r>
            <a:endParaRPr lang="ja-JP" altLang="en-US" sz="2400" b="1" cap="none" spc="0" dirty="0">
              <a:ln w="10541" cmpd="sng">
                <a:noFill/>
                <a:prstDash val="solid"/>
              </a:ln>
              <a:solidFill>
                <a:srgbClr val="000046"/>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8" name="正方形/長方形 7"/>
          <p:cNvSpPr/>
          <p:nvPr/>
        </p:nvSpPr>
        <p:spPr>
          <a:xfrm>
            <a:off x="-2520" y="5004048"/>
            <a:ext cx="6860521" cy="4256552"/>
          </a:xfrm>
          <a:prstGeom prst="rect">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5" name="正方形/長方形 4"/>
          <p:cNvSpPr/>
          <p:nvPr/>
        </p:nvSpPr>
        <p:spPr>
          <a:xfrm>
            <a:off x="-2520" y="2110766"/>
            <a:ext cx="6814763" cy="2860668"/>
          </a:xfrm>
          <a:prstGeom prst="rect">
            <a:avLst/>
          </a:prstGeom>
          <a:noFill/>
        </p:spPr>
        <p:txBody>
          <a:bodyPr wrap="square" lIns="91440" tIns="45720" rIns="91440" bIns="4572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ja-JP" altLang="en-US" sz="1600" b="1"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u="sng"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講演</a:t>
            </a:r>
            <a:r>
              <a:rPr lang="en-US" altLang="ja-JP" sz="1600" b="1" u="sng"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Ⅰ</a:t>
            </a:r>
            <a:r>
              <a:rPr lang="ja-JP" altLang="en-US" sz="1600" b="1" u="sng"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a:t>
            </a:r>
            <a:r>
              <a:rPr lang="ja-JP" altLang="en-US" sz="1600" b="1" u="sng"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「航空機産業と航空</a:t>
            </a:r>
            <a:r>
              <a:rPr lang="ja-JP" altLang="en-US" sz="1600" b="1" u="sng"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技術</a:t>
            </a:r>
            <a:r>
              <a:rPr lang="ja-JP" altLang="en-US" sz="1600" b="1" u="sng"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の</a:t>
            </a:r>
            <a:r>
              <a:rPr lang="ja-JP" altLang="en-US" sz="1600" b="1" u="sng"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展望</a:t>
            </a:r>
            <a:endParaRPr lang="en-US" altLang="ja-JP" sz="1600" b="1" u="sng"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a:p>
            <a:pPr>
              <a:defRPr/>
            </a:pPr>
            <a:r>
              <a:rPr lang="ja-JP" altLang="en-US" sz="1600" b="1"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u="sng"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～電動</a:t>
            </a:r>
            <a:r>
              <a:rPr lang="ja-JP" altLang="en-US" sz="1600" b="1" u="sng"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化、積層</a:t>
            </a:r>
            <a:r>
              <a:rPr lang="ja-JP" altLang="en-US" sz="1600" b="1" u="sng"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造形等の先端技術の動向～」</a:t>
            </a:r>
          </a:p>
          <a:p>
            <a:pPr>
              <a:defRPr/>
            </a:pPr>
            <a:r>
              <a:rPr lang="ja-JP" altLang="en-US" sz="1600" b="1"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グローバル・ネットワーク協議会</a:t>
            </a:r>
            <a:endParaRPr lang="en-US" altLang="ja-JP"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a:p>
            <a:pPr>
              <a:defRPr/>
            </a:pPr>
            <a:r>
              <a:rPr lang="ja-JP" altLang="en-US" sz="1600" b="1"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グローバル・コーディネーター　浅倉 眞司</a:t>
            </a:r>
            <a:r>
              <a:rPr lang="ja-JP" altLang="en-US" sz="1600" b="1"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氏</a:t>
            </a:r>
            <a:endParaRPr lang="zh-CN" altLang="en-US" sz="1600" b="1"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a:p>
            <a:pPr>
              <a:defRPr/>
            </a:pPr>
            <a:r>
              <a:rPr lang="zh-CN" altLang="en-US" sz="1600" b="1"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4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a:t>
            </a:r>
            <a:r>
              <a:rPr lang="en-US" altLang="ja-JP" sz="14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GE</a:t>
            </a:r>
            <a:r>
              <a:rPr lang="ja-JP" altLang="en-US" sz="14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インターナショナル・インク</a:t>
            </a:r>
            <a:endParaRPr lang="en-US" altLang="ja-JP" sz="14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a:p>
            <a:pPr>
              <a:defRPr/>
            </a:pPr>
            <a:r>
              <a:rPr lang="ja-JP" altLang="en-US" sz="1400" b="1"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4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400" b="1"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4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グローバルリサーチセンター元日本代表）</a:t>
            </a:r>
            <a:endParaRPr lang="en-US" altLang="ja-JP" sz="1400" b="1"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a:p>
            <a:pPr>
              <a:defRPr/>
            </a:pPr>
            <a:endParaRPr lang="ja-JP" altLang="en-US" sz="1050" b="1" u="sng"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a:p>
            <a:pPr>
              <a:defRPr/>
            </a:pPr>
            <a:r>
              <a:rPr lang="ja-JP" altLang="en-US"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u="sng"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講演</a:t>
            </a:r>
            <a:r>
              <a:rPr lang="en-US" altLang="ja-JP" sz="1600" b="1" u="sng"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Ⅱ</a:t>
            </a:r>
            <a:r>
              <a:rPr lang="ja-JP" altLang="en-US" sz="1600" b="1" u="sng"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：「世界の航空機産業との直接取引のために</a:t>
            </a:r>
            <a:endParaRPr lang="en-US" altLang="ja-JP" sz="1600" b="1" u="sng"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a:p>
            <a:pPr>
              <a:defRPr/>
            </a:pPr>
            <a:r>
              <a:rPr lang="en-US" altLang="ja-JP" sz="1600" b="1" u="sng"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en-US" altLang="ja-JP"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u="sng"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必要なこと」</a:t>
            </a:r>
            <a:endParaRPr lang="ja-JP" altLang="en-US" sz="1600" b="1" u="sng"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a:p>
            <a:pPr>
              <a:defRPr/>
            </a:pPr>
            <a:r>
              <a:rPr lang="ja-JP" altLang="en-US" sz="1600" b="1"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en-US" altLang="ja-JP"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Aero Edge</a:t>
            </a:r>
            <a:r>
              <a:rPr lang="ja-JP" altLang="en-US"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株式会社</a:t>
            </a:r>
            <a:endParaRPr lang="ja-JP" altLang="en-US" sz="1600" b="1"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a:p>
            <a:pPr>
              <a:defRPr/>
            </a:pPr>
            <a:r>
              <a:rPr lang="ja-JP" altLang="en-US" sz="1600" b="1"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dirty="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執行役員　経営企画統括　</a:t>
            </a:r>
            <a:r>
              <a:rPr lang="ja-JP" altLang="en-US"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永井　希依彦　氏</a:t>
            </a:r>
            <a:endParaRPr lang="en-US" altLang="ja-JP" sz="1600" b="1" dirty="0" smtClean="0">
              <a:ln w="10541" cmpd="sng">
                <a:noFill/>
                <a:prstDash val="solid"/>
              </a:ln>
              <a:solidFill>
                <a:schemeClr val="tx2">
                  <a:lumMod val="50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11" name="正方形/長方形 10"/>
          <p:cNvSpPr/>
          <p:nvPr/>
        </p:nvSpPr>
        <p:spPr>
          <a:xfrm>
            <a:off x="-17909" y="0"/>
            <a:ext cx="6875910" cy="251520"/>
          </a:xfrm>
          <a:prstGeom prst="rect">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特殊鋼産業クラスター高度化推進事業</a:t>
            </a:r>
          </a:p>
        </p:txBody>
      </p:sp>
      <p:sp>
        <p:nvSpPr>
          <p:cNvPr id="3" name="サブタイトル 2"/>
          <p:cNvSpPr>
            <a:spLocks noGrp="1"/>
          </p:cNvSpPr>
          <p:nvPr>
            <p:ph type="subTitle" idx="1"/>
          </p:nvPr>
        </p:nvSpPr>
        <p:spPr>
          <a:xfrm>
            <a:off x="-17909" y="6444208"/>
            <a:ext cx="3536008" cy="2479120"/>
          </a:xfrm>
        </p:spPr>
        <p:txBody>
          <a:bodyPr>
            <a:noAutofit/>
          </a:bodyPr>
          <a:lstStyle/>
          <a:p>
            <a:pPr algn="l"/>
            <a:r>
              <a:rPr lang="en-US" altLang="ja-JP" sz="1100" b="1" dirty="0">
                <a:solidFill>
                  <a:schemeClr val="tx1"/>
                </a:solidFill>
              </a:rPr>
              <a:t>【</a:t>
            </a:r>
            <a:r>
              <a:rPr lang="ja-JP" altLang="en-US" sz="1100" b="1" dirty="0" smtClean="0">
                <a:solidFill>
                  <a:schemeClr val="tx1"/>
                </a:solidFill>
              </a:rPr>
              <a:t>略歴</a:t>
            </a:r>
            <a:r>
              <a:rPr lang="en-US" altLang="ja-JP" sz="1100" b="1" dirty="0" smtClean="0">
                <a:solidFill>
                  <a:schemeClr val="tx1"/>
                </a:solidFill>
              </a:rPr>
              <a:t>】</a:t>
            </a:r>
          </a:p>
          <a:p>
            <a:pPr algn="l"/>
            <a:r>
              <a:rPr lang="ja-JP" altLang="en-US" sz="1100" dirty="0" smtClean="0">
                <a:solidFill>
                  <a:schemeClr val="tx1"/>
                </a:solidFill>
              </a:rPr>
              <a:t>　</a:t>
            </a:r>
            <a:r>
              <a:rPr lang="en-US" altLang="ja-JP" sz="1100" dirty="0" smtClean="0">
                <a:solidFill>
                  <a:schemeClr val="tx1"/>
                </a:solidFill>
              </a:rPr>
              <a:t>1981</a:t>
            </a:r>
            <a:r>
              <a:rPr lang="ja-JP" altLang="en-US" sz="1100" dirty="0" smtClean="0">
                <a:solidFill>
                  <a:schemeClr val="tx1"/>
                </a:solidFill>
              </a:rPr>
              <a:t>年　（株）</a:t>
            </a:r>
            <a:r>
              <a:rPr lang="en-US" altLang="ja-JP" sz="1100" dirty="0" smtClean="0">
                <a:solidFill>
                  <a:schemeClr val="tx1"/>
                </a:solidFill>
              </a:rPr>
              <a:t>IHI</a:t>
            </a:r>
            <a:r>
              <a:rPr lang="ja-JP" altLang="en-US" sz="1100" dirty="0" smtClean="0">
                <a:solidFill>
                  <a:schemeClr val="tx1"/>
                </a:solidFill>
              </a:rPr>
              <a:t>航空エンジン事業部入社</a:t>
            </a:r>
            <a:endParaRPr lang="en-US" altLang="ja-JP" sz="1100" dirty="0" smtClean="0">
              <a:solidFill>
                <a:schemeClr val="tx1"/>
              </a:solidFill>
            </a:endParaRPr>
          </a:p>
          <a:p>
            <a:pPr algn="l"/>
            <a:r>
              <a:rPr lang="ja-JP" altLang="en-US" sz="1100" dirty="0" smtClean="0">
                <a:solidFill>
                  <a:schemeClr val="tx1"/>
                </a:solidFill>
              </a:rPr>
              <a:t>　</a:t>
            </a:r>
            <a:r>
              <a:rPr lang="en-US" altLang="ja-JP" sz="1100" dirty="0" smtClean="0">
                <a:solidFill>
                  <a:schemeClr val="tx1"/>
                </a:solidFill>
              </a:rPr>
              <a:t>1993</a:t>
            </a:r>
            <a:r>
              <a:rPr lang="ja-JP" altLang="en-US" sz="1100" dirty="0" smtClean="0">
                <a:solidFill>
                  <a:schemeClr val="tx1"/>
                </a:solidFill>
              </a:rPr>
              <a:t>年　</a:t>
            </a:r>
            <a:r>
              <a:rPr lang="en-US" altLang="ja-JP" sz="1100" dirty="0" smtClean="0">
                <a:solidFill>
                  <a:schemeClr val="tx1"/>
                </a:solidFill>
              </a:rPr>
              <a:t>GE Power Systems </a:t>
            </a:r>
            <a:r>
              <a:rPr lang="ja-JP" altLang="en-US" sz="1100" dirty="0" smtClean="0">
                <a:solidFill>
                  <a:schemeClr val="tx1"/>
                </a:solidFill>
              </a:rPr>
              <a:t>入社</a:t>
            </a:r>
            <a:r>
              <a:rPr lang="en-US" altLang="ja-JP" sz="1100" dirty="0" smtClean="0">
                <a:solidFill>
                  <a:schemeClr val="tx1"/>
                </a:solidFill>
              </a:rPr>
              <a:t> </a:t>
            </a:r>
          </a:p>
          <a:p>
            <a:pPr algn="l"/>
            <a:r>
              <a:rPr lang="ja-JP" altLang="en-US" sz="1100" dirty="0">
                <a:solidFill>
                  <a:schemeClr val="tx1"/>
                </a:solidFill>
              </a:rPr>
              <a:t>　</a:t>
            </a:r>
            <a:r>
              <a:rPr lang="en-US" altLang="ja-JP" sz="1100" dirty="0" smtClean="0">
                <a:solidFill>
                  <a:schemeClr val="tx1"/>
                </a:solidFill>
              </a:rPr>
              <a:t>2006</a:t>
            </a:r>
            <a:r>
              <a:rPr lang="ja-JP" altLang="en-US" sz="1100" dirty="0" smtClean="0">
                <a:solidFill>
                  <a:schemeClr val="tx1"/>
                </a:solidFill>
              </a:rPr>
              <a:t>年　エナジーアプリケーションエンジニアリング・</a:t>
            </a:r>
            <a:endParaRPr lang="en-US" altLang="ja-JP" sz="1100" dirty="0" smtClean="0">
              <a:solidFill>
                <a:schemeClr val="tx1"/>
              </a:solidFill>
            </a:endParaRPr>
          </a:p>
          <a:p>
            <a:pPr algn="l"/>
            <a:r>
              <a:rPr lang="ja-JP" altLang="en-US" sz="1100" dirty="0">
                <a:solidFill>
                  <a:schemeClr val="tx1"/>
                </a:solidFill>
              </a:rPr>
              <a:t>　</a:t>
            </a:r>
            <a:r>
              <a:rPr lang="ja-JP" altLang="en-US" sz="1100" dirty="0" smtClean="0">
                <a:solidFill>
                  <a:schemeClr val="tx1"/>
                </a:solidFill>
              </a:rPr>
              <a:t>　　　　 アジアパシフィックリージョンリーダーとして、</a:t>
            </a:r>
            <a:endParaRPr lang="en-US" altLang="ja-JP" sz="1100" dirty="0" smtClean="0">
              <a:solidFill>
                <a:schemeClr val="tx1"/>
              </a:solidFill>
            </a:endParaRPr>
          </a:p>
          <a:p>
            <a:pPr algn="l"/>
            <a:r>
              <a:rPr lang="ja-JP" altLang="en-US" sz="1100" dirty="0">
                <a:solidFill>
                  <a:schemeClr val="tx1"/>
                </a:solidFill>
              </a:rPr>
              <a:t>　</a:t>
            </a:r>
            <a:r>
              <a:rPr lang="ja-JP" altLang="en-US" sz="1100" dirty="0" smtClean="0">
                <a:solidFill>
                  <a:schemeClr val="tx1"/>
                </a:solidFill>
              </a:rPr>
              <a:t>　　　   インド・中国を除くアジアパシフィックの国に</a:t>
            </a:r>
            <a:r>
              <a:rPr lang="ja-JP" altLang="en-US" sz="1100" dirty="0" err="1" smtClean="0">
                <a:solidFill>
                  <a:schemeClr val="tx1"/>
                </a:solidFill>
              </a:rPr>
              <a:t>お</a:t>
            </a:r>
            <a:endParaRPr lang="en-US" altLang="ja-JP" sz="1100" dirty="0" smtClean="0">
              <a:solidFill>
                <a:schemeClr val="tx1"/>
              </a:solidFill>
            </a:endParaRPr>
          </a:p>
          <a:p>
            <a:pPr algn="l"/>
            <a:r>
              <a:rPr lang="ja-JP" altLang="en-US" sz="1100" dirty="0">
                <a:solidFill>
                  <a:schemeClr val="tx1"/>
                </a:solidFill>
              </a:rPr>
              <a:t>　</a:t>
            </a:r>
            <a:r>
              <a:rPr lang="ja-JP" altLang="en-US" sz="1100" dirty="0" smtClean="0">
                <a:solidFill>
                  <a:schemeClr val="tx1"/>
                </a:solidFill>
              </a:rPr>
              <a:t>　　　　 けるエナジービジネスの営業・技術を統括</a:t>
            </a:r>
            <a:endParaRPr lang="en-US" altLang="ja-JP" sz="1100" dirty="0" smtClean="0">
              <a:solidFill>
                <a:schemeClr val="tx1"/>
              </a:solidFill>
            </a:endParaRPr>
          </a:p>
          <a:p>
            <a:pPr algn="l"/>
            <a:r>
              <a:rPr lang="ja-JP" altLang="en-US" sz="1100" dirty="0">
                <a:solidFill>
                  <a:schemeClr val="tx1"/>
                </a:solidFill>
              </a:rPr>
              <a:t>　</a:t>
            </a:r>
            <a:r>
              <a:rPr lang="en-US" altLang="ja-JP" sz="1100" dirty="0" smtClean="0">
                <a:solidFill>
                  <a:schemeClr val="tx1"/>
                </a:solidFill>
              </a:rPr>
              <a:t>2001</a:t>
            </a:r>
            <a:r>
              <a:rPr lang="ja-JP" altLang="en-US" sz="1100" dirty="0" smtClean="0">
                <a:solidFill>
                  <a:schemeClr val="tx1"/>
                </a:solidFill>
              </a:rPr>
              <a:t>年　</a:t>
            </a:r>
            <a:r>
              <a:rPr lang="en-US" altLang="ja-JP" sz="1100" dirty="0" smtClean="0">
                <a:solidFill>
                  <a:schemeClr val="tx1"/>
                </a:solidFill>
              </a:rPr>
              <a:t>GE</a:t>
            </a:r>
            <a:r>
              <a:rPr lang="ja-JP" altLang="en-US" sz="1100" dirty="0" smtClean="0">
                <a:solidFill>
                  <a:schemeClr val="tx1"/>
                </a:solidFill>
              </a:rPr>
              <a:t>グローバルリサーチセンター　先端テクノ</a:t>
            </a:r>
            <a:endParaRPr lang="en-US" altLang="ja-JP" sz="1100" dirty="0" smtClean="0">
              <a:solidFill>
                <a:schemeClr val="tx1"/>
              </a:solidFill>
            </a:endParaRPr>
          </a:p>
          <a:p>
            <a:pPr algn="l"/>
            <a:r>
              <a:rPr lang="ja-JP" altLang="en-US" sz="1100" dirty="0">
                <a:solidFill>
                  <a:schemeClr val="tx1"/>
                </a:solidFill>
              </a:rPr>
              <a:t>　</a:t>
            </a:r>
            <a:r>
              <a:rPr lang="ja-JP" altLang="en-US" sz="1100" dirty="0" smtClean="0">
                <a:solidFill>
                  <a:schemeClr val="tx1"/>
                </a:solidFill>
              </a:rPr>
              <a:t>　　　    ロジー・プロジェクト開発担当マネージャー就任</a:t>
            </a:r>
            <a:endParaRPr lang="en-US" altLang="ja-JP" sz="400" dirty="0">
              <a:solidFill>
                <a:schemeClr val="tx1"/>
              </a:solidFill>
            </a:endParaRPr>
          </a:p>
          <a:p>
            <a:pPr algn="l"/>
            <a:r>
              <a:rPr lang="ja-JP" altLang="en-US" sz="1100" dirty="0">
                <a:solidFill>
                  <a:schemeClr val="tx1"/>
                </a:solidFill>
              </a:rPr>
              <a:t>　</a:t>
            </a:r>
            <a:r>
              <a:rPr lang="en-US" altLang="ja-JP" sz="1100" dirty="0" smtClean="0">
                <a:solidFill>
                  <a:schemeClr val="tx1"/>
                </a:solidFill>
              </a:rPr>
              <a:t>2012</a:t>
            </a:r>
            <a:r>
              <a:rPr lang="ja-JP" altLang="en-US" sz="1100" dirty="0" smtClean="0">
                <a:solidFill>
                  <a:schemeClr val="tx1"/>
                </a:solidFill>
              </a:rPr>
              <a:t>年　同センター日本代表就任</a:t>
            </a:r>
            <a:endParaRPr lang="en-US" altLang="ja-JP" sz="1100" dirty="0" smtClean="0">
              <a:solidFill>
                <a:schemeClr val="tx1"/>
              </a:solidFill>
            </a:endParaRPr>
          </a:p>
          <a:p>
            <a:pPr algn="l"/>
            <a:r>
              <a:rPr lang="ja-JP" altLang="en-US" sz="1100" dirty="0">
                <a:solidFill>
                  <a:schemeClr val="tx1"/>
                </a:solidFill>
              </a:rPr>
              <a:t>　</a:t>
            </a:r>
            <a:r>
              <a:rPr lang="en-US" altLang="ja-JP" sz="1100" dirty="0" smtClean="0">
                <a:solidFill>
                  <a:schemeClr val="tx1"/>
                </a:solidFill>
              </a:rPr>
              <a:t>2017</a:t>
            </a:r>
            <a:r>
              <a:rPr lang="ja-JP" altLang="en-US" sz="1100" dirty="0" smtClean="0">
                <a:solidFill>
                  <a:schemeClr val="tx1"/>
                </a:solidFill>
              </a:rPr>
              <a:t>年</a:t>
            </a:r>
            <a:r>
              <a:rPr lang="en-US" altLang="ja-JP" sz="1100" dirty="0" smtClean="0">
                <a:solidFill>
                  <a:schemeClr val="tx1"/>
                </a:solidFill>
              </a:rPr>
              <a:t>4</a:t>
            </a:r>
            <a:r>
              <a:rPr lang="ja-JP" altLang="en-US" sz="1100" dirty="0" smtClean="0">
                <a:solidFill>
                  <a:schemeClr val="tx1"/>
                </a:solidFill>
              </a:rPr>
              <a:t>月　同センター日本代表退任</a:t>
            </a:r>
            <a:endParaRPr lang="en-US" altLang="ja-JP" sz="1100" dirty="0" smtClean="0">
              <a:solidFill>
                <a:schemeClr val="tx1"/>
              </a:solidFill>
            </a:endParaRPr>
          </a:p>
        </p:txBody>
      </p:sp>
      <p:pic>
        <p:nvPicPr>
          <p:cNvPr id="1028" name="Picture 4" descr="クリックすると新しいウィンドウで開きます"/>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79998" y="8354556"/>
            <a:ext cx="790440" cy="318095"/>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ctrTitle"/>
          </p:nvPr>
        </p:nvSpPr>
        <p:spPr>
          <a:xfrm>
            <a:off x="7323305" y="8138532"/>
            <a:ext cx="1508820" cy="447865"/>
          </a:xfrm>
        </p:spPr>
        <p:txBody>
          <a:bodyPr>
            <a:noAutofit/>
          </a:bodyPr>
          <a:lstStyle/>
          <a:p>
            <a:r>
              <a:rPr kumimoji="1" lang="en-US" altLang="ja-JP" sz="2800" dirty="0" smtClean="0">
                <a:solidFill>
                  <a:srgbClr val="FFFF00"/>
                </a:solidFill>
                <a:effectLst>
                  <a:outerShdw blurRad="50800" dist="38100" dir="5400000" algn="t" rotWithShape="0">
                    <a:prstClr val="black">
                      <a:alpha val="40000"/>
                    </a:prstClr>
                  </a:outerShdw>
                </a:effectLst>
                <a:latin typeface="ＤＨＰ平成明朝体W7" panose="02020700000000000000" pitchFamily="18" charset="-128"/>
                <a:ea typeface="ＤＨＰ平成明朝体W7" panose="02020700000000000000" pitchFamily="18" charset="-128"/>
              </a:rPr>
              <a:t>profile</a:t>
            </a:r>
            <a:endParaRPr kumimoji="1" lang="ja-JP" altLang="en-US" sz="2800" dirty="0">
              <a:solidFill>
                <a:srgbClr val="FFFF00"/>
              </a:solidFill>
              <a:effectLst>
                <a:outerShdw blurRad="50800" dist="38100" dir="5400000" algn="t" rotWithShape="0">
                  <a:prstClr val="black">
                    <a:alpha val="40000"/>
                  </a:prstClr>
                </a:outerShdw>
              </a:effectLst>
              <a:latin typeface="ＤＨＰ平成明朝体W7" panose="02020700000000000000" pitchFamily="18" charset="-128"/>
              <a:ea typeface="ＤＨＰ平成明朝体W7" panose="02020700000000000000" pitchFamily="18" charset="-128"/>
            </a:endParaRPr>
          </a:p>
        </p:txBody>
      </p:sp>
      <p:cxnSp>
        <p:nvCxnSpPr>
          <p:cNvPr id="26" name="直線コネクタ 25"/>
          <p:cNvCxnSpPr/>
          <p:nvPr/>
        </p:nvCxnSpPr>
        <p:spPr>
          <a:xfrm>
            <a:off x="3208098" y="6084168"/>
            <a:ext cx="364918" cy="25857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H="1">
            <a:off x="69963" y="6012160"/>
            <a:ext cx="6599397"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59989" y="8702502"/>
            <a:ext cx="6609371" cy="441498"/>
          </a:xfrm>
          <a:prstGeom prst="rect">
            <a:avLst/>
          </a:prstGeom>
          <a:noFill/>
          <a:ln w="9525"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200" b="1" dirty="0" smtClean="0">
                <a:solidFill>
                  <a:schemeClr val="tx2">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a:solidFill>
                  <a:schemeClr val="tx2">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主催</a:t>
            </a:r>
            <a:r>
              <a:rPr kumimoji="1" lang="en-US" altLang="ja-JP" sz="1200" b="1" dirty="0">
                <a:solidFill>
                  <a:schemeClr val="tx2">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a:solidFill>
                  <a:schemeClr val="tx2">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島根県　　</a:t>
            </a:r>
            <a:r>
              <a:rPr kumimoji="1" lang="en-US" altLang="ja-JP" sz="1200" b="1" dirty="0" smtClean="0">
                <a:solidFill>
                  <a:schemeClr val="tx2">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2">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共催</a:t>
            </a:r>
            <a:r>
              <a:rPr kumimoji="1" lang="en-US" altLang="ja-JP" sz="1200" b="1" dirty="0" smtClean="0">
                <a:solidFill>
                  <a:schemeClr val="tx2">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solidFill>
                  <a:schemeClr val="tx2">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smtClean="0">
                <a:solidFill>
                  <a:schemeClr val="tx2">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公財</a:t>
            </a:r>
            <a:r>
              <a:rPr kumimoji="1" lang="en-US" altLang="ja-JP" sz="1200" b="1" dirty="0" smtClean="0">
                <a:solidFill>
                  <a:schemeClr val="tx2">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smtClean="0">
                <a:solidFill>
                  <a:schemeClr val="tx2">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し</a:t>
            </a:r>
            <a:r>
              <a:rPr kumimoji="1" lang="ja-JP" altLang="en-US" sz="1200" b="1" dirty="0">
                <a:solidFill>
                  <a:schemeClr val="tx2">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まね産業振興</a:t>
            </a:r>
            <a:r>
              <a:rPr kumimoji="1" lang="ja-JP" altLang="en-US" sz="1200" b="1" dirty="0" smtClean="0">
                <a:solidFill>
                  <a:schemeClr val="tx2">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財団</a:t>
            </a:r>
            <a:endParaRPr lang="en-US" altLang="ja-JP" sz="1200" b="1" dirty="0">
              <a:solidFill>
                <a:schemeClr val="tx2">
                  <a:lumMod val="50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solidFill>
                  <a:schemeClr val="tx2">
                    <a:lumMod val="50000"/>
                  </a:schemeClr>
                </a:solidFill>
                <a:latin typeface="+mj-ea"/>
                <a:ea typeface="+mj-ea"/>
                <a:cs typeface="メイリオ" panose="020B0604030504040204" pitchFamily="50" charset="-128"/>
              </a:rPr>
              <a:t>　　</a:t>
            </a:r>
            <a:r>
              <a:rPr lang="en-US" altLang="ja-JP" dirty="0" smtClean="0">
                <a:solidFill>
                  <a:schemeClr val="tx2">
                    <a:lumMod val="50000"/>
                  </a:schemeClr>
                </a:solidFill>
                <a:latin typeface="+mj-ea"/>
                <a:ea typeface="+mj-ea"/>
                <a:cs typeface="メイリオ" panose="020B0604030504040204" pitchFamily="50" charset="-128"/>
              </a:rPr>
              <a:t>【</a:t>
            </a:r>
            <a:r>
              <a:rPr lang="ja-JP" altLang="en-US" dirty="0" smtClean="0">
                <a:solidFill>
                  <a:schemeClr val="tx2">
                    <a:lumMod val="50000"/>
                  </a:schemeClr>
                </a:solidFill>
                <a:latin typeface="+mj-ea"/>
                <a:ea typeface="+mj-ea"/>
                <a:cs typeface="メイリオ" panose="020B0604030504040204" pitchFamily="50" charset="-128"/>
              </a:rPr>
              <a:t>お申込方法</a:t>
            </a:r>
            <a:r>
              <a:rPr lang="en-US" altLang="ja-JP" dirty="0" smtClean="0">
                <a:solidFill>
                  <a:schemeClr val="tx2">
                    <a:lumMod val="50000"/>
                  </a:schemeClr>
                </a:solidFill>
                <a:latin typeface="+mj-ea"/>
                <a:ea typeface="+mj-ea"/>
                <a:cs typeface="メイリオ" panose="020B0604030504040204" pitchFamily="50" charset="-128"/>
              </a:rPr>
              <a:t>】</a:t>
            </a:r>
            <a:r>
              <a:rPr lang="ja-JP" altLang="en-US" dirty="0" smtClean="0">
                <a:solidFill>
                  <a:schemeClr val="tx2">
                    <a:lumMod val="50000"/>
                  </a:schemeClr>
                </a:solidFill>
                <a:latin typeface="+mj-ea"/>
                <a:ea typeface="+mj-ea"/>
                <a:cs typeface="メイリオ" panose="020B0604030504040204" pitchFamily="50" charset="-128"/>
              </a:rPr>
              <a:t>　 裏面申込用紙をファックスにてお送りください</a:t>
            </a:r>
            <a:r>
              <a:rPr lang="ja-JP" altLang="en-US" dirty="0" smtClean="0">
                <a:solidFill>
                  <a:schemeClr val="tx2">
                    <a:lumMod val="50000"/>
                  </a:schemeClr>
                </a:solidFill>
                <a:latin typeface="+mn-ea"/>
                <a:cs typeface="メイリオ" panose="020B0604030504040204" pitchFamily="50" charset="-128"/>
              </a:rPr>
              <a:t>。</a:t>
            </a:r>
            <a:endParaRPr kumimoji="1" lang="ja-JP" altLang="en-US" dirty="0">
              <a:solidFill>
                <a:schemeClr val="tx2">
                  <a:lumMod val="50000"/>
                </a:schemeClr>
              </a:solidFill>
              <a:latin typeface="+mn-ea"/>
              <a:cs typeface="メイリオ" panose="020B0604030504040204" pitchFamily="50" charset="-128"/>
            </a:endParaRPr>
          </a:p>
        </p:txBody>
      </p:sp>
      <p:sp>
        <p:nvSpPr>
          <p:cNvPr id="13" name="テキスト ボックス 12"/>
          <p:cNvSpPr txBox="1"/>
          <p:nvPr/>
        </p:nvSpPr>
        <p:spPr>
          <a:xfrm>
            <a:off x="44624" y="6084168"/>
            <a:ext cx="3171997" cy="415498"/>
          </a:xfrm>
          <a:prstGeom prst="rect">
            <a:avLst/>
          </a:prstGeom>
          <a:noFill/>
        </p:spPr>
        <p:txBody>
          <a:bodyPr wrap="square" rtlCol="0">
            <a:spAutoFit/>
          </a:bodyPr>
          <a:lstStyle/>
          <a:p>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グローバル・ネットワーク協議会</a:t>
            </a:r>
            <a:endParaRPr lang="zh-CN" altLang="en-US"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グローバル・コーディネーター 浅倉　眞司</a:t>
            </a:r>
            <a:r>
              <a:rPr lang="zh-CN" altLang="en-US" sz="1050" b="1" dirty="0">
                <a:latin typeface="メイリオ" panose="020B0604030504040204" pitchFamily="50" charset="-128"/>
                <a:ea typeface="メイリオ" panose="020B0604030504040204" pitchFamily="50" charset="-128"/>
                <a:cs typeface="メイリオ" panose="020B0604030504040204" pitchFamily="50" charset="-128"/>
              </a:rPr>
              <a:t>　氏</a:t>
            </a:r>
          </a:p>
        </p:txBody>
      </p:sp>
      <p:sp>
        <p:nvSpPr>
          <p:cNvPr id="42" name="サブタイトル 2"/>
          <p:cNvSpPr txBox="1">
            <a:spLocks/>
          </p:cNvSpPr>
          <p:nvPr/>
        </p:nvSpPr>
        <p:spPr>
          <a:xfrm>
            <a:off x="188639" y="730796"/>
            <a:ext cx="6623605" cy="134300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dirty="0" smtClean="0">
                <a:solidFill>
                  <a:schemeClr val="tx2">
                    <a:lumMod val="50000"/>
                  </a:schemeClr>
                </a:solidFill>
              </a:rPr>
              <a:t>　航空機産業は世界的な航空機需要を背景に今後高い成長が期待される成長分野です。我が国</a:t>
            </a:r>
            <a:r>
              <a:rPr lang="ja-JP" altLang="en-US" sz="1100" dirty="0">
                <a:solidFill>
                  <a:schemeClr val="tx2">
                    <a:lumMod val="50000"/>
                  </a:schemeClr>
                </a:solidFill>
              </a:rPr>
              <a:t>においては三菱</a:t>
            </a:r>
            <a:r>
              <a:rPr lang="ja-JP" altLang="en-US" sz="1100" dirty="0" smtClean="0">
                <a:solidFill>
                  <a:schemeClr val="tx2">
                    <a:lumMod val="50000"/>
                  </a:schemeClr>
                </a:solidFill>
              </a:rPr>
              <a:t>航空機㈱の</a:t>
            </a:r>
            <a:r>
              <a:rPr lang="ja-JP" altLang="en-US" sz="1100" dirty="0">
                <a:solidFill>
                  <a:schemeClr val="tx2">
                    <a:lumMod val="50000"/>
                  </a:schemeClr>
                </a:solidFill>
              </a:rPr>
              <a:t>ＭＲＪ</a:t>
            </a:r>
            <a:r>
              <a:rPr lang="ja-JP" altLang="en-US" sz="1100" dirty="0" smtClean="0">
                <a:solidFill>
                  <a:schemeClr val="tx2">
                    <a:lumMod val="50000"/>
                  </a:schemeClr>
                </a:solidFill>
              </a:rPr>
              <a:t>やボーイング機など複数</a:t>
            </a:r>
            <a:r>
              <a:rPr lang="ja-JP" altLang="en-US" sz="1100" dirty="0">
                <a:solidFill>
                  <a:schemeClr val="tx2">
                    <a:lumMod val="50000"/>
                  </a:schemeClr>
                </a:solidFill>
              </a:rPr>
              <a:t>のプログラムが</a:t>
            </a:r>
            <a:r>
              <a:rPr lang="ja-JP" altLang="en-US" sz="1100" dirty="0" smtClean="0">
                <a:solidFill>
                  <a:schemeClr val="tx2">
                    <a:lumMod val="50000"/>
                  </a:schemeClr>
                </a:solidFill>
              </a:rPr>
              <a:t>進</a:t>
            </a:r>
            <a:r>
              <a:rPr lang="ja-JP" altLang="en-US" sz="1100" dirty="0">
                <a:solidFill>
                  <a:schemeClr val="tx2">
                    <a:lumMod val="50000"/>
                  </a:schemeClr>
                </a:solidFill>
              </a:rPr>
              <a:t>み</a:t>
            </a:r>
            <a:r>
              <a:rPr lang="ja-JP" altLang="en-US" sz="1100" dirty="0" smtClean="0">
                <a:solidFill>
                  <a:schemeClr val="tx2">
                    <a:lumMod val="50000"/>
                  </a:schemeClr>
                </a:solidFill>
              </a:rPr>
              <a:t>、</a:t>
            </a:r>
            <a:r>
              <a:rPr lang="ja-JP" altLang="en-US" sz="1100" dirty="0">
                <a:solidFill>
                  <a:schemeClr val="tx2">
                    <a:lumMod val="50000"/>
                  </a:schemeClr>
                </a:solidFill>
              </a:rPr>
              <a:t>産業</a:t>
            </a:r>
            <a:r>
              <a:rPr lang="ja-JP" altLang="en-US" sz="1100" dirty="0" smtClean="0">
                <a:solidFill>
                  <a:schemeClr val="tx2">
                    <a:lumMod val="50000"/>
                  </a:schemeClr>
                </a:solidFill>
              </a:rPr>
              <a:t>クラスターや中</a:t>
            </a:r>
            <a:r>
              <a:rPr lang="ja-JP" altLang="en-US" sz="1100" dirty="0">
                <a:solidFill>
                  <a:schemeClr val="tx2">
                    <a:lumMod val="50000"/>
                  </a:schemeClr>
                </a:solidFill>
              </a:rPr>
              <a:t>小</a:t>
            </a:r>
            <a:r>
              <a:rPr lang="ja-JP" altLang="en-US" sz="1100" dirty="0" smtClean="0">
                <a:solidFill>
                  <a:schemeClr val="tx2">
                    <a:lumMod val="50000"/>
                  </a:schemeClr>
                </a:solidFill>
              </a:rPr>
              <a:t>企業、行政機関も注目しています。</a:t>
            </a:r>
            <a:endParaRPr lang="en-US" altLang="ja-JP" sz="1100" dirty="0" smtClean="0">
              <a:solidFill>
                <a:schemeClr val="tx2">
                  <a:lumMod val="50000"/>
                </a:schemeClr>
              </a:solidFill>
            </a:endParaRPr>
          </a:p>
          <a:p>
            <a:pPr algn="l"/>
            <a:r>
              <a:rPr lang="ja-JP" altLang="en-US" sz="1100" dirty="0">
                <a:solidFill>
                  <a:schemeClr val="tx2">
                    <a:lumMod val="50000"/>
                  </a:schemeClr>
                </a:solidFill>
              </a:rPr>
              <a:t>　</a:t>
            </a:r>
            <a:r>
              <a:rPr lang="ja-JP" altLang="en-US" sz="1100" dirty="0" smtClean="0">
                <a:solidFill>
                  <a:schemeClr val="tx2">
                    <a:lumMod val="50000"/>
                  </a:schemeClr>
                </a:solidFill>
              </a:rPr>
              <a:t>今回は、航空機産業の世界レベルで活躍する日本のトップランナーとして、経済産業省の「グローバル・コーディネーター」に就任された浅倉眞司氏をお招きし、</a:t>
            </a:r>
            <a:r>
              <a:rPr lang="ja-JP" altLang="en-US" sz="1100" dirty="0">
                <a:solidFill>
                  <a:schemeClr val="tx2">
                    <a:lumMod val="50000"/>
                  </a:schemeClr>
                </a:solidFill>
              </a:rPr>
              <a:t>航空機</a:t>
            </a:r>
            <a:r>
              <a:rPr lang="ja-JP" altLang="en-US" sz="1100" dirty="0" smtClean="0">
                <a:solidFill>
                  <a:schemeClr val="tx2">
                    <a:lumMod val="50000"/>
                  </a:schemeClr>
                </a:solidFill>
              </a:rPr>
              <a:t>産業と航空技術の動向についてお話いただきます。</a:t>
            </a:r>
            <a:endParaRPr lang="en-US" altLang="ja-JP" sz="1100" dirty="0" smtClean="0">
              <a:solidFill>
                <a:schemeClr val="tx2">
                  <a:lumMod val="50000"/>
                </a:schemeClr>
              </a:solidFill>
            </a:endParaRPr>
          </a:p>
          <a:p>
            <a:pPr algn="l"/>
            <a:r>
              <a:rPr lang="ja-JP" altLang="en-US" sz="1100" dirty="0">
                <a:solidFill>
                  <a:schemeClr val="tx2">
                    <a:lumMod val="50000"/>
                  </a:schemeClr>
                </a:solidFill>
              </a:rPr>
              <a:t>　</a:t>
            </a:r>
            <a:r>
              <a:rPr lang="ja-JP" altLang="en-US" sz="1100" dirty="0" smtClean="0">
                <a:solidFill>
                  <a:schemeClr val="tx2">
                    <a:lumMod val="50000"/>
                  </a:schemeClr>
                </a:solidFill>
              </a:rPr>
              <a:t>また、</a:t>
            </a:r>
            <a:r>
              <a:rPr lang="ja-JP" altLang="en-US" sz="1100" dirty="0">
                <a:solidFill>
                  <a:schemeClr val="tx2">
                    <a:lumMod val="50000"/>
                  </a:schemeClr>
                </a:solidFill>
              </a:rPr>
              <a:t>中</a:t>
            </a:r>
            <a:r>
              <a:rPr lang="ja-JP" altLang="en-US" sz="1100" dirty="0" smtClean="0">
                <a:solidFill>
                  <a:schemeClr val="tx2">
                    <a:lumMod val="50000"/>
                  </a:schemeClr>
                </a:solidFill>
              </a:rPr>
              <a:t>小</a:t>
            </a:r>
            <a:r>
              <a:rPr lang="ja-JP" altLang="en-US" sz="1100" dirty="0">
                <a:solidFill>
                  <a:schemeClr val="tx2">
                    <a:lumMod val="50000"/>
                  </a:schemeClr>
                </a:solidFill>
              </a:rPr>
              <a:t>企業</a:t>
            </a:r>
            <a:r>
              <a:rPr lang="ja-JP" altLang="en-US" sz="1100" dirty="0" smtClean="0">
                <a:solidFill>
                  <a:schemeClr val="tx2">
                    <a:lumMod val="50000"/>
                  </a:schemeClr>
                </a:solidFill>
              </a:rPr>
              <a:t>では異例となる航空機エンジン業界のグローバル企業（</a:t>
            </a:r>
            <a:r>
              <a:rPr lang="en-US" altLang="ja-JP" sz="1100" dirty="0" err="1" smtClean="0">
                <a:solidFill>
                  <a:schemeClr val="tx2">
                    <a:lumMod val="50000"/>
                  </a:schemeClr>
                </a:solidFill>
              </a:rPr>
              <a:t>Safran</a:t>
            </a:r>
            <a:r>
              <a:rPr lang="ja-JP" altLang="en-US" sz="1100" dirty="0" smtClean="0">
                <a:solidFill>
                  <a:schemeClr val="tx2">
                    <a:lumMod val="50000"/>
                  </a:schemeClr>
                </a:solidFill>
              </a:rPr>
              <a:t> 社）との直接量産契約締結に携わられた永井希依彦氏より、生産管理体制強化のプロセスや貴重な経験談を学びます。</a:t>
            </a:r>
            <a:endParaRPr lang="en-US" altLang="ja-JP" sz="1100" dirty="0" smtClean="0">
              <a:solidFill>
                <a:schemeClr val="tx2">
                  <a:lumMod val="50000"/>
                </a:schemeClr>
              </a:solidFill>
            </a:endParaRPr>
          </a:p>
        </p:txBody>
      </p:sp>
      <p:cxnSp>
        <p:nvCxnSpPr>
          <p:cNvPr id="19" name="直線コネクタ 18"/>
          <p:cNvCxnSpPr/>
          <p:nvPr/>
        </p:nvCxnSpPr>
        <p:spPr>
          <a:xfrm>
            <a:off x="7643933" y="7203260"/>
            <a:ext cx="6696744"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サブタイトル 2"/>
          <p:cNvSpPr txBox="1">
            <a:spLocks/>
          </p:cNvSpPr>
          <p:nvPr/>
        </p:nvSpPr>
        <p:spPr>
          <a:xfrm>
            <a:off x="3538169" y="6732240"/>
            <a:ext cx="3168986" cy="217022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050" b="1" dirty="0" smtClean="0">
                <a:solidFill>
                  <a:schemeClr val="tx1"/>
                </a:solidFill>
              </a:rPr>
              <a:t>【</a:t>
            </a:r>
            <a:r>
              <a:rPr lang="ja-JP" altLang="en-US" sz="1050" b="1" dirty="0" smtClean="0">
                <a:solidFill>
                  <a:schemeClr val="tx1"/>
                </a:solidFill>
              </a:rPr>
              <a:t>略歴</a:t>
            </a:r>
            <a:r>
              <a:rPr lang="en-US" altLang="ja-JP" sz="1050" b="1" dirty="0" smtClean="0">
                <a:solidFill>
                  <a:schemeClr val="tx1"/>
                </a:solidFill>
              </a:rPr>
              <a:t>】 </a:t>
            </a:r>
          </a:p>
          <a:p>
            <a:pPr algn="l"/>
            <a:r>
              <a:rPr lang="ja-JP" altLang="en-US" sz="1050" dirty="0">
                <a:solidFill>
                  <a:schemeClr val="tx1"/>
                </a:solidFill>
              </a:rPr>
              <a:t>　</a:t>
            </a:r>
            <a:r>
              <a:rPr lang="ja-JP" altLang="en-US" sz="1050" dirty="0" smtClean="0">
                <a:solidFill>
                  <a:schemeClr val="tx1"/>
                </a:solidFill>
              </a:rPr>
              <a:t>　　　　　　（大手重工業の企画・管理部門を経て）</a:t>
            </a:r>
            <a:endParaRPr lang="en-US" altLang="ja-JP" sz="1050" dirty="0" smtClean="0">
              <a:solidFill>
                <a:schemeClr val="tx1"/>
              </a:solidFill>
            </a:endParaRPr>
          </a:p>
          <a:p>
            <a:pPr algn="l"/>
            <a:r>
              <a:rPr lang="ja-JP" altLang="en-US" sz="1050" dirty="0" smtClean="0">
                <a:solidFill>
                  <a:schemeClr val="tx1"/>
                </a:solidFill>
              </a:rPr>
              <a:t>　</a:t>
            </a:r>
            <a:r>
              <a:rPr lang="en-US" altLang="ja-JP" sz="1050" dirty="0" smtClean="0">
                <a:solidFill>
                  <a:schemeClr val="tx1"/>
                </a:solidFill>
              </a:rPr>
              <a:t>2011</a:t>
            </a:r>
            <a:r>
              <a:rPr lang="ja-JP" altLang="en-US" sz="1050" dirty="0" smtClean="0">
                <a:solidFill>
                  <a:schemeClr val="tx1"/>
                </a:solidFill>
              </a:rPr>
              <a:t>年～ ・デロイトトーマツコンサルティング（合）</a:t>
            </a:r>
            <a:endParaRPr lang="en-US" altLang="ja-JP" sz="1050" dirty="0" smtClean="0">
              <a:solidFill>
                <a:schemeClr val="tx1"/>
              </a:solidFill>
            </a:endParaRPr>
          </a:p>
          <a:p>
            <a:pPr algn="l"/>
            <a:r>
              <a:rPr lang="ja-JP" altLang="en-US" sz="1050" dirty="0">
                <a:solidFill>
                  <a:schemeClr val="tx1"/>
                </a:solidFill>
              </a:rPr>
              <a:t>　</a:t>
            </a:r>
            <a:r>
              <a:rPr lang="ja-JP" altLang="en-US" sz="1050" dirty="0" smtClean="0">
                <a:solidFill>
                  <a:schemeClr val="tx1"/>
                </a:solidFill>
              </a:rPr>
              <a:t>　　　　　  </a:t>
            </a:r>
            <a:r>
              <a:rPr lang="ja-JP" altLang="en-US" sz="1050" dirty="0">
                <a:solidFill>
                  <a:schemeClr val="tx1"/>
                </a:solidFill>
              </a:rPr>
              <a:t> </a:t>
            </a:r>
            <a:r>
              <a:rPr lang="ja-JP" altLang="en-US" sz="1050" dirty="0" smtClean="0">
                <a:solidFill>
                  <a:schemeClr val="tx1"/>
                </a:solidFill>
              </a:rPr>
              <a:t>   航空宇宙防衛セクター　入社</a:t>
            </a:r>
            <a:endParaRPr lang="en-US" altLang="ja-JP" sz="1050" dirty="0" smtClean="0">
              <a:solidFill>
                <a:schemeClr val="tx1"/>
              </a:solidFill>
            </a:endParaRPr>
          </a:p>
          <a:p>
            <a:pPr algn="l"/>
            <a:r>
              <a:rPr lang="ja-JP" altLang="en-US" sz="1050" dirty="0">
                <a:solidFill>
                  <a:schemeClr val="tx1"/>
                </a:solidFill>
              </a:rPr>
              <a:t>　</a:t>
            </a:r>
            <a:r>
              <a:rPr lang="ja-JP" altLang="en-US" sz="1050" dirty="0" smtClean="0">
                <a:solidFill>
                  <a:schemeClr val="tx1"/>
                </a:solidFill>
              </a:rPr>
              <a:t>　　　　　   ・航空宇宙、防衛関連、その他重工業、農</a:t>
            </a:r>
            <a:endParaRPr lang="en-US" altLang="ja-JP" sz="1050" dirty="0" smtClean="0">
              <a:solidFill>
                <a:schemeClr val="tx1"/>
              </a:solidFill>
            </a:endParaRPr>
          </a:p>
          <a:p>
            <a:pPr algn="l"/>
            <a:r>
              <a:rPr lang="ja-JP" altLang="en-US" sz="1050" dirty="0">
                <a:solidFill>
                  <a:schemeClr val="tx1"/>
                </a:solidFill>
              </a:rPr>
              <a:t>　</a:t>
            </a:r>
            <a:r>
              <a:rPr lang="ja-JP" altLang="en-US" sz="1050" dirty="0" smtClean="0">
                <a:solidFill>
                  <a:schemeClr val="tx1"/>
                </a:solidFill>
              </a:rPr>
              <a:t>　　　　　　  業関連のコンサルティング案件を手がけ</a:t>
            </a:r>
            <a:endParaRPr lang="en-US" altLang="ja-JP" sz="1050" dirty="0" smtClean="0">
              <a:solidFill>
                <a:schemeClr val="tx1"/>
              </a:solidFill>
            </a:endParaRPr>
          </a:p>
          <a:p>
            <a:pPr algn="l"/>
            <a:r>
              <a:rPr lang="ja-JP" altLang="en-US" sz="1050" dirty="0">
                <a:solidFill>
                  <a:schemeClr val="tx1"/>
                </a:solidFill>
              </a:rPr>
              <a:t>　</a:t>
            </a:r>
            <a:r>
              <a:rPr lang="ja-JP" altLang="en-US" sz="1050" dirty="0" smtClean="0">
                <a:solidFill>
                  <a:schemeClr val="tx1"/>
                </a:solidFill>
              </a:rPr>
              <a:t>　　　　　　  </a:t>
            </a:r>
            <a:r>
              <a:rPr lang="ja-JP" altLang="en-US" sz="1050" dirty="0" err="1" smtClean="0">
                <a:solidFill>
                  <a:schemeClr val="tx1"/>
                </a:solidFill>
              </a:rPr>
              <a:t>た</a:t>
            </a:r>
            <a:r>
              <a:rPr lang="ja-JP" altLang="en-US" sz="1050" dirty="0" smtClean="0">
                <a:solidFill>
                  <a:schemeClr val="tx1"/>
                </a:solidFill>
              </a:rPr>
              <a:t>他、 政府・業界団体の委員を歴任</a:t>
            </a:r>
            <a:endParaRPr lang="en-US" altLang="ja-JP" sz="1050" dirty="0" smtClean="0">
              <a:solidFill>
                <a:schemeClr val="tx1"/>
              </a:solidFill>
            </a:endParaRPr>
          </a:p>
          <a:p>
            <a:pPr algn="l"/>
            <a:r>
              <a:rPr lang="ja-JP" altLang="en-US" sz="1050" dirty="0">
                <a:solidFill>
                  <a:schemeClr val="tx1"/>
                </a:solidFill>
              </a:rPr>
              <a:t>　</a:t>
            </a:r>
            <a:r>
              <a:rPr lang="en-US" altLang="ja-JP" sz="1050" dirty="0" smtClean="0">
                <a:solidFill>
                  <a:schemeClr val="tx1"/>
                </a:solidFill>
              </a:rPr>
              <a:t>2016</a:t>
            </a:r>
            <a:r>
              <a:rPr lang="ja-JP" altLang="en-US" sz="1050" dirty="0" smtClean="0">
                <a:solidFill>
                  <a:schemeClr val="tx1"/>
                </a:solidFill>
              </a:rPr>
              <a:t>年　・</a:t>
            </a:r>
            <a:r>
              <a:rPr lang="en-US" altLang="ja-JP" sz="1050" dirty="0" smtClean="0">
                <a:solidFill>
                  <a:schemeClr val="tx1"/>
                </a:solidFill>
              </a:rPr>
              <a:t>Aero Edge(</a:t>
            </a:r>
            <a:r>
              <a:rPr lang="ja-JP" altLang="en-US" sz="1050" dirty="0" smtClean="0">
                <a:solidFill>
                  <a:schemeClr val="tx1"/>
                </a:solidFill>
              </a:rPr>
              <a:t>株</a:t>
            </a:r>
            <a:r>
              <a:rPr lang="en-US" altLang="ja-JP" sz="1050" dirty="0" smtClean="0">
                <a:solidFill>
                  <a:schemeClr val="tx1"/>
                </a:solidFill>
              </a:rPr>
              <a:t>)</a:t>
            </a:r>
            <a:r>
              <a:rPr lang="ja-JP" altLang="en-US" sz="1050" dirty="0" smtClean="0">
                <a:solidFill>
                  <a:schemeClr val="tx1"/>
                </a:solidFill>
              </a:rPr>
              <a:t>　経営企画統括　就任</a:t>
            </a:r>
            <a:endParaRPr lang="en-US" altLang="ja-JP" sz="1050" dirty="0" smtClean="0">
              <a:solidFill>
                <a:schemeClr val="tx1"/>
              </a:solidFill>
            </a:endParaRPr>
          </a:p>
          <a:p>
            <a:pPr algn="l"/>
            <a:r>
              <a:rPr lang="ja-JP" altLang="en-US" sz="1050" dirty="0">
                <a:solidFill>
                  <a:schemeClr val="tx1"/>
                </a:solidFill>
              </a:rPr>
              <a:t>　</a:t>
            </a:r>
            <a:r>
              <a:rPr lang="ja-JP" altLang="en-US" sz="1050" dirty="0" smtClean="0">
                <a:solidFill>
                  <a:schemeClr val="tx1"/>
                </a:solidFill>
              </a:rPr>
              <a:t>　　　　　  ・中小企業では異例となる</a:t>
            </a:r>
            <a:r>
              <a:rPr lang="en-US" altLang="ja-JP" sz="1050" dirty="0" err="1" smtClean="0">
                <a:solidFill>
                  <a:schemeClr val="tx1"/>
                </a:solidFill>
              </a:rPr>
              <a:t>Safran</a:t>
            </a:r>
            <a:r>
              <a:rPr lang="ja-JP" altLang="en-US" sz="1050" dirty="0" smtClean="0">
                <a:solidFill>
                  <a:schemeClr val="tx1"/>
                </a:solidFill>
              </a:rPr>
              <a:t>社（仏）と</a:t>
            </a:r>
            <a:endParaRPr lang="en-US" altLang="ja-JP" sz="1050" dirty="0" smtClean="0">
              <a:solidFill>
                <a:schemeClr val="tx1"/>
              </a:solidFill>
            </a:endParaRPr>
          </a:p>
          <a:p>
            <a:pPr algn="l"/>
            <a:r>
              <a:rPr lang="en-US" altLang="ja-JP" sz="1050" dirty="0">
                <a:solidFill>
                  <a:schemeClr val="tx1"/>
                </a:solidFill>
              </a:rPr>
              <a:t> </a:t>
            </a:r>
            <a:r>
              <a:rPr lang="en-US" altLang="ja-JP" sz="1050" dirty="0" smtClean="0">
                <a:solidFill>
                  <a:schemeClr val="tx1"/>
                </a:solidFill>
              </a:rPr>
              <a:t>    </a:t>
            </a:r>
            <a:r>
              <a:rPr lang="ja-JP" altLang="en-US" sz="1050" dirty="0" smtClean="0">
                <a:solidFill>
                  <a:schemeClr val="tx1"/>
                </a:solidFill>
              </a:rPr>
              <a:t>　　　　　  タービンブレードの直接量産契約を締結</a:t>
            </a:r>
          </a:p>
          <a:p>
            <a:pPr algn="l"/>
            <a:r>
              <a:rPr lang="ja-JP" altLang="en-US" sz="1050" dirty="0" smtClean="0">
                <a:solidFill>
                  <a:schemeClr val="tx1"/>
                </a:solidFill>
              </a:rPr>
              <a:t>　</a:t>
            </a:r>
            <a:endParaRPr lang="ja-JP" altLang="en-US" sz="1050" dirty="0">
              <a:solidFill>
                <a:schemeClr val="tx1"/>
              </a:solidFill>
            </a:endParaRPr>
          </a:p>
        </p:txBody>
      </p:sp>
      <p:sp>
        <p:nvSpPr>
          <p:cNvPr id="10" name="正方形/長方形 9"/>
          <p:cNvSpPr/>
          <p:nvPr/>
        </p:nvSpPr>
        <p:spPr>
          <a:xfrm>
            <a:off x="116632" y="5004048"/>
            <a:ext cx="6624736" cy="1225796"/>
          </a:xfrm>
          <a:prstGeom prst="rect">
            <a:avLst/>
          </a:prstGeom>
          <a:noFill/>
        </p:spPr>
        <p:txBody>
          <a:bodyPr wrap="square" lIns="91440" tIns="45720" rIns="91440" bIns="4572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defTabSz="914400" eaLnBrk="1" fontAlgn="auto" latinLnBrk="0" hangingPunct="1">
              <a:lnSpc>
                <a:spcPct val="100000"/>
              </a:lnSpc>
              <a:spcBef>
                <a:spcPts val="0"/>
              </a:spcBef>
              <a:spcAft>
                <a:spcPts val="0"/>
              </a:spcAft>
              <a:buClrTx/>
              <a:buSzTx/>
              <a:buFontTx/>
              <a:buNone/>
              <a:tabLst/>
              <a:defRPr/>
            </a:pPr>
            <a:r>
              <a:rPr lang="ja-JP" altLang="en-US" sz="16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■日時：平成</a:t>
            </a:r>
            <a:r>
              <a:rPr lang="en-US" altLang="ja-JP" sz="16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2</a:t>
            </a:r>
            <a:r>
              <a:rPr lang="ja-JP" altLang="en-US" sz="16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９年１</a:t>
            </a:r>
            <a:r>
              <a:rPr lang="ja-JP" altLang="en-US" sz="1600" b="1" dirty="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２</a:t>
            </a:r>
            <a:r>
              <a:rPr lang="ja-JP" altLang="en-US" sz="16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月</a:t>
            </a:r>
            <a:r>
              <a:rPr lang="en-US" altLang="ja-JP" sz="16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1</a:t>
            </a:r>
            <a:r>
              <a:rPr lang="ja-JP" altLang="en-US" sz="1600" b="1" dirty="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９</a:t>
            </a:r>
            <a:r>
              <a:rPr lang="ja-JP" altLang="en-US" sz="16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日</a:t>
            </a:r>
            <a:r>
              <a:rPr lang="en-US" altLang="ja-JP" sz="16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a:t>
            </a:r>
            <a:r>
              <a:rPr lang="ja-JP" altLang="en-US" sz="1600" b="1" dirty="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火</a:t>
            </a:r>
            <a:r>
              <a:rPr lang="en-US" altLang="ja-JP" sz="16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a:t>
            </a:r>
            <a:r>
              <a:rPr lang="ja-JP" altLang="en-US" sz="16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１３：０</a:t>
            </a:r>
            <a:r>
              <a:rPr lang="ja-JP" altLang="en-US" sz="1600" b="1" dirty="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０</a:t>
            </a:r>
            <a:r>
              <a:rPr lang="ja-JP" altLang="en-US" sz="16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～１７：０</a:t>
            </a:r>
            <a:r>
              <a:rPr lang="ja-JP" altLang="en-US" sz="1600" b="1" dirty="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０</a:t>
            </a:r>
            <a:endParaRPr lang="en-US" altLang="ja-JP" sz="16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endParaRPr>
          </a:p>
          <a:p>
            <a:pPr marL="0" marR="0" indent="0" defTabSz="914400" eaLnBrk="1" fontAlgn="auto" latinLnBrk="0" hangingPunct="1">
              <a:lnSpc>
                <a:spcPct val="100000"/>
              </a:lnSpc>
              <a:spcBef>
                <a:spcPts val="0"/>
              </a:spcBef>
              <a:spcAft>
                <a:spcPts val="0"/>
              </a:spcAft>
              <a:buClrTx/>
              <a:buSzTx/>
              <a:buFontTx/>
              <a:buNone/>
              <a:tabLst/>
              <a:defRPr/>
            </a:pPr>
            <a:r>
              <a:rPr lang="ja-JP" altLang="en-US" sz="1600" b="1" dirty="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　</a:t>
            </a:r>
            <a:r>
              <a:rPr lang="ja-JP" altLang="en-US" sz="12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　　　</a:t>
            </a:r>
            <a:r>
              <a:rPr lang="ja-JP" altLang="en-US" sz="14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　</a:t>
            </a:r>
            <a:r>
              <a:rPr lang="ja-JP" altLang="en-US" sz="1200" dirty="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　</a:t>
            </a:r>
            <a:r>
              <a:rPr lang="en-US" altLang="ja-JP" sz="1200"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a:t>
            </a:r>
            <a:r>
              <a:rPr lang="ja-JP" altLang="en-US" sz="1200"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セミナー終了後に交流会（</a:t>
            </a:r>
            <a:r>
              <a:rPr lang="en-US" altLang="ja-JP" sz="1200"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17</a:t>
            </a:r>
            <a:r>
              <a:rPr lang="ja-JP" altLang="en-US" sz="1200"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a:t>
            </a:r>
            <a:r>
              <a:rPr lang="en-US" altLang="ja-JP" sz="1200"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30</a:t>
            </a:r>
            <a:r>
              <a:rPr lang="ja-JP" altLang="en-US" sz="1200"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～）を予定しています</a:t>
            </a:r>
            <a:endParaRPr lang="en-US" altLang="ja-JP" sz="1200"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endParaRPr>
          </a:p>
          <a:p>
            <a:pPr marL="0" marR="0" indent="0" defTabSz="914400" eaLnBrk="1" fontAlgn="auto" latinLnBrk="0" hangingPunct="1">
              <a:lnSpc>
                <a:spcPct val="100000"/>
              </a:lnSpc>
              <a:spcBef>
                <a:spcPts val="0"/>
              </a:spcBef>
              <a:spcAft>
                <a:spcPts val="0"/>
              </a:spcAft>
              <a:buClrTx/>
              <a:buSzTx/>
              <a:buFontTx/>
              <a:buNone/>
              <a:tabLst/>
              <a:defRPr/>
            </a:pPr>
            <a:r>
              <a:rPr lang="ja-JP" altLang="en-US" sz="16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■場所：サンラポーむらく</a:t>
            </a:r>
            <a:r>
              <a:rPr lang="ja-JP" altLang="en-US" sz="1600" b="1" dirty="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も</a:t>
            </a:r>
            <a:r>
              <a:rPr lang="ja-JP" altLang="en-US" sz="16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　２階　</a:t>
            </a:r>
            <a:r>
              <a:rPr lang="ja-JP" altLang="en-US" sz="1600" b="1" dirty="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瑞雲</a:t>
            </a:r>
            <a:endParaRPr lang="en-US" altLang="ja-JP" sz="16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endParaRPr>
          </a:p>
          <a:p>
            <a:pPr marL="0" marR="0" indent="0" defTabSz="914400" eaLnBrk="1" fontAlgn="auto" latinLnBrk="0" hangingPunct="1">
              <a:lnSpc>
                <a:spcPct val="100000"/>
              </a:lnSpc>
              <a:spcBef>
                <a:spcPts val="0"/>
              </a:spcBef>
              <a:spcAft>
                <a:spcPts val="0"/>
              </a:spcAft>
              <a:buClrTx/>
              <a:buSzTx/>
              <a:buFontTx/>
              <a:buNone/>
              <a:tabLst/>
              <a:defRPr/>
            </a:pPr>
            <a:r>
              <a:rPr lang="ja-JP" altLang="en-US" sz="16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■入場無料</a:t>
            </a:r>
            <a:r>
              <a:rPr lang="ja-JP" altLang="en-US" sz="12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（交流会会費</a:t>
            </a:r>
            <a:r>
              <a:rPr lang="ja-JP" altLang="en-US" sz="1200" b="1" dirty="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a:t>
            </a:r>
            <a:r>
              <a:rPr lang="en-US" altLang="ja-JP" sz="12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4,000</a:t>
            </a:r>
            <a:r>
              <a:rPr lang="ja-JP" altLang="en-US" sz="1200" b="1" dirty="0" smtClean="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rPr>
              <a:t>円）</a:t>
            </a:r>
            <a:endParaRPr lang="ja-JP" altLang="en-US" sz="1200" b="1" dirty="0">
              <a:ln w="18415" cmpd="sng">
                <a:noFill/>
                <a:prstDash val="solid"/>
              </a:ln>
              <a:effectLst>
                <a:outerShdw blurRad="50800" dist="38100" algn="l" rotWithShape="0">
                  <a:prstClr val="black">
                    <a:alpha val="40000"/>
                  </a:prstClr>
                </a:outerShdw>
              </a:effectLst>
              <a:latin typeface="メイリオ" pitchFamily="50" charset="-128"/>
              <a:ea typeface="メイリオ" pitchFamily="50" charset="-128"/>
              <a:cs typeface="メイリオ" pitchFamily="50" charset="-128"/>
            </a:endParaRPr>
          </a:p>
        </p:txBody>
      </p:sp>
      <p:sp>
        <p:nvSpPr>
          <p:cNvPr id="28" name="テキスト ボックス 27"/>
          <p:cNvSpPr txBox="1"/>
          <p:nvPr/>
        </p:nvSpPr>
        <p:spPr>
          <a:xfrm>
            <a:off x="3477346" y="6012160"/>
            <a:ext cx="3259144" cy="738664"/>
          </a:xfrm>
          <a:prstGeom prst="rect">
            <a:avLst/>
          </a:prstGeom>
          <a:noFill/>
        </p:spPr>
        <p:txBody>
          <a:bodyPr wrap="square" rtlCol="0">
            <a:spAutoFit/>
          </a:bodyPr>
          <a:lstStyle/>
          <a:p>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Aero Edge</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株式会社</a:t>
            </a:r>
            <a:endParaRPr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執行役員　経営企画統括</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永井</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希依彦</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氏</a:t>
            </a:r>
            <a:endPar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（帝京大学特別講師（コーポレートファイナンス）、</a:t>
            </a:r>
            <a:endPar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立命館大学</a:t>
            </a: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MOT</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大学院特別研究員）</a:t>
            </a:r>
            <a:endParaRPr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9" name="直線コネクタ 28"/>
          <p:cNvCxnSpPr/>
          <p:nvPr/>
        </p:nvCxnSpPr>
        <p:spPr>
          <a:xfrm flipH="1">
            <a:off x="9045624" y="3605000"/>
            <a:ext cx="3308854" cy="23762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305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94165" y="251520"/>
            <a:ext cx="3522533" cy="338554"/>
          </a:xfrm>
          <a:prstGeom prst="rect">
            <a:avLst/>
          </a:prstGeom>
          <a:noFill/>
        </p:spPr>
        <p:txBody>
          <a:bodyPr wrap="square" rtlCol="0">
            <a:spAutoFit/>
          </a:bodyPr>
          <a:lstStyle/>
          <a:p>
            <a:r>
              <a:rPr lang="ja-JP" altLang="en-US" sz="1600" b="1" dirty="0">
                <a:solidFill>
                  <a:srgbClr val="000046"/>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0046"/>
                </a:solidFill>
                <a:latin typeface="メイリオ" panose="020B0604030504040204" pitchFamily="50" charset="-128"/>
                <a:ea typeface="メイリオ" panose="020B0604030504040204" pitchFamily="50" charset="-128"/>
                <a:cs typeface="メイリオ" panose="020B0604030504040204" pitchFamily="50" charset="-128"/>
              </a:rPr>
              <a:t>会場のご案内</a:t>
            </a:r>
            <a:endParaRPr lang="ja-JP" altLang="en-US" sz="1600" b="1" dirty="0">
              <a:solidFill>
                <a:srgbClr val="00004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3303110" y="3087987"/>
            <a:ext cx="3438258" cy="763933"/>
          </a:xfrm>
          <a:prstGeom prst="rect">
            <a:avLst/>
          </a:prstGeom>
          <a:solidFill>
            <a:schemeClr val="bg1"/>
          </a:solidFill>
          <a:ln w="12700">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rgbClr val="000046"/>
                </a:solidFill>
              </a:rPr>
              <a:t>【</a:t>
            </a:r>
            <a:r>
              <a:rPr lang="ja-JP" altLang="en-US" sz="1050" dirty="0">
                <a:solidFill>
                  <a:srgbClr val="000046"/>
                </a:solidFill>
              </a:rPr>
              <a:t>セミナー会場</a:t>
            </a:r>
            <a:r>
              <a:rPr lang="en-US" altLang="ja-JP" sz="1050" dirty="0">
                <a:solidFill>
                  <a:srgbClr val="000046"/>
                </a:solidFill>
              </a:rPr>
              <a:t>】</a:t>
            </a:r>
            <a:r>
              <a:rPr lang="ja-JP" altLang="en-US" sz="1050" dirty="0">
                <a:solidFill>
                  <a:srgbClr val="000046"/>
                </a:solidFill>
              </a:rPr>
              <a:t>　</a:t>
            </a:r>
            <a:r>
              <a:rPr lang="ja-JP" altLang="en-US" sz="1050" dirty="0" smtClean="0">
                <a:solidFill>
                  <a:srgbClr val="000046"/>
                </a:solidFill>
              </a:rPr>
              <a:t>サンラポーむらく</a:t>
            </a:r>
            <a:r>
              <a:rPr lang="ja-JP" altLang="en-US" sz="1050" dirty="0">
                <a:solidFill>
                  <a:srgbClr val="000046"/>
                </a:solidFill>
              </a:rPr>
              <a:t>も　２</a:t>
            </a:r>
            <a:r>
              <a:rPr lang="ja-JP" altLang="en-US" sz="1050" dirty="0" smtClean="0">
                <a:solidFill>
                  <a:srgbClr val="000046"/>
                </a:solidFill>
              </a:rPr>
              <a:t>階</a:t>
            </a:r>
            <a:r>
              <a:rPr lang="ja-JP" altLang="en-US" sz="1050" dirty="0">
                <a:solidFill>
                  <a:srgbClr val="000046"/>
                </a:solidFill>
              </a:rPr>
              <a:t>　瑞雲</a:t>
            </a:r>
            <a:endParaRPr lang="en-US" altLang="ja-JP" sz="1050" dirty="0" smtClean="0">
              <a:solidFill>
                <a:srgbClr val="000046"/>
              </a:solidFill>
            </a:endParaRPr>
          </a:p>
          <a:p>
            <a:r>
              <a:rPr lang="en-US" altLang="ja-JP" sz="1050" dirty="0" smtClean="0">
                <a:solidFill>
                  <a:srgbClr val="000046"/>
                </a:solidFill>
              </a:rPr>
              <a:t>【</a:t>
            </a:r>
            <a:r>
              <a:rPr lang="ja-JP" altLang="en-US" sz="1050" dirty="0" smtClean="0">
                <a:solidFill>
                  <a:srgbClr val="000046"/>
                </a:solidFill>
              </a:rPr>
              <a:t>交  流   会  場</a:t>
            </a:r>
            <a:r>
              <a:rPr lang="en-US" altLang="ja-JP" sz="1050" dirty="0">
                <a:solidFill>
                  <a:srgbClr val="000046"/>
                </a:solidFill>
              </a:rPr>
              <a:t>】  </a:t>
            </a:r>
            <a:r>
              <a:rPr lang="ja-JP" altLang="en-US" sz="1050" dirty="0">
                <a:solidFill>
                  <a:srgbClr val="000046"/>
                </a:solidFill>
              </a:rPr>
              <a:t>　　</a:t>
            </a:r>
            <a:r>
              <a:rPr lang="en-US" altLang="ja-JP" sz="1050" dirty="0">
                <a:solidFill>
                  <a:srgbClr val="000046"/>
                </a:solidFill>
              </a:rPr>
              <a:t>〃</a:t>
            </a:r>
            <a:r>
              <a:rPr lang="ja-JP" altLang="en-US" sz="1050" dirty="0">
                <a:solidFill>
                  <a:srgbClr val="000046"/>
                </a:solidFill>
              </a:rPr>
              <a:t>　　　　　　 　</a:t>
            </a:r>
            <a:r>
              <a:rPr lang="ja-JP" altLang="en-US" sz="1050" dirty="0" smtClean="0">
                <a:solidFill>
                  <a:srgbClr val="000046"/>
                </a:solidFill>
              </a:rPr>
              <a:t>　　２階　やくも（予定）</a:t>
            </a:r>
            <a:endParaRPr lang="ja-JP" altLang="en-US" sz="1050" dirty="0">
              <a:solidFill>
                <a:srgbClr val="000046"/>
              </a:solidFill>
            </a:endParaRPr>
          </a:p>
          <a:p>
            <a:r>
              <a:rPr lang="ja-JP" altLang="en-US" sz="1050" dirty="0">
                <a:solidFill>
                  <a:srgbClr val="000046"/>
                </a:solidFill>
              </a:rPr>
              <a:t>　　</a:t>
            </a:r>
            <a:r>
              <a:rPr lang="en-US" altLang="ja-JP" sz="1050" dirty="0">
                <a:solidFill>
                  <a:srgbClr val="000046"/>
                </a:solidFill>
              </a:rPr>
              <a:t>※</a:t>
            </a:r>
            <a:r>
              <a:rPr lang="ja-JP" altLang="en-US" sz="1050" dirty="0">
                <a:solidFill>
                  <a:srgbClr val="000046"/>
                </a:solidFill>
              </a:rPr>
              <a:t>お車でお越しの際は</a:t>
            </a:r>
            <a:r>
              <a:rPr lang="ja-JP" altLang="en-US" sz="1050" dirty="0" smtClean="0">
                <a:solidFill>
                  <a:srgbClr val="000046"/>
                </a:solidFill>
              </a:rPr>
              <a:t>、駐車場が利用できます。</a:t>
            </a:r>
            <a:endParaRPr lang="en-US" altLang="ja-JP" sz="1050" dirty="0" smtClean="0">
              <a:solidFill>
                <a:srgbClr val="000046"/>
              </a:solidFill>
            </a:endParaRPr>
          </a:p>
          <a:p>
            <a:r>
              <a:rPr lang="ja-JP" altLang="en-US" sz="1050" dirty="0" smtClean="0">
                <a:solidFill>
                  <a:srgbClr val="000046"/>
                </a:solidFill>
              </a:rPr>
              <a:t>　</a:t>
            </a:r>
            <a:r>
              <a:rPr lang="en-US" altLang="ja-JP" sz="1050" dirty="0" smtClean="0">
                <a:solidFill>
                  <a:srgbClr val="000046"/>
                </a:solidFill>
              </a:rPr>
              <a:t>http</a:t>
            </a:r>
            <a:r>
              <a:rPr lang="en-US" altLang="ja-JP" sz="1050" dirty="0">
                <a:solidFill>
                  <a:srgbClr val="000046"/>
                </a:solidFill>
              </a:rPr>
              <a:t>://www.sunrapport-murakumo.com/access.html</a:t>
            </a:r>
            <a:r>
              <a:rPr lang="ja-JP" altLang="en-US" sz="1050" dirty="0">
                <a:solidFill>
                  <a:srgbClr val="000046"/>
                </a:solidFill>
              </a:rPr>
              <a:t>　　　</a:t>
            </a:r>
            <a:endParaRPr kumimoji="1" lang="ja-JP" altLang="en-US" sz="1050" dirty="0">
              <a:solidFill>
                <a:srgbClr val="000046"/>
              </a:solidFill>
            </a:endParaRPr>
          </a:p>
        </p:txBody>
      </p:sp>
      <p:cxnSp>
        <p:nvCxnSpPr>
          <p:cNvPr id="13" name="直線コネクタ 12"/>
          <p:cNvCxnSpPr/>
          <p:nvPr/>
        </p:nvCxnSpPr>
        <p:spPr>
          <a:xfrm>
            <a:off x="186181" y="4067944"/>
            <a:ext cx="6480720" cy="0"/>
          </a:xfrm>
          <a:prstGeom prst="line">
            <a:avLst/>
          </a:prstGeom>
          <a:ln w="76200">
            <a:solidFill>
              <a:srgbClr val="000046"/>
            </a:solidFill>
            <a:prstDash val="sysDot"/>
          </a:ln>
        </p:spPr>
        <p:style>
          <a:lnRef idx="1">
            <a:schemeClr val="accent1"/>
          </a:lnRef>
          <a:fillRef idx="0">
            <a:schemeClr val="accent1"/>
          </a:fillRef>
          <a:effectRef idx="0">
            <a:schemeClr val="accent1"/>
          </a:effectRef>
          <a:fontRef idx="minor">
            <a:schemeClr val="tx1"/>
          </a:fontRef>
        </p:style>
      </p:cxnSp>
      <p:pic>
        <p:nvPicPr>
          <p:cNvPr id="7" name="図 6"/>
          <p:cNvPicPr>
            <a:picLocks noChangeAspect="1"/>
          </p:cNvPicPr>
          <p:nvPr/>
        </p:nvPicPr>
        <p:blipFill>
          <a:blip r:embed="rId2"/>
          <a:stretch>
            <a:fillRect/>
          </a:stretch>
        </p:blipFill>
        <p:spPr>
          <a:xfrm>
            <a:off x="94166" y="693459"/>
            <a:ext cx="3134478" cy="3162265"/>
          </a:xfrm>
          <a:prstGeom prst="rect">
            <a:avLst/>
          </a:prstGeom>
        </p:spPr>
      </p:pic>
      <p:pic>
        <p:nvPicPr>
          <p:cNvPr id="2" name="図 1"/>
          <p:cNvPicPr>
            <a:picLocks noChangeAspect="1"/>
          </p:cNvPicPr>
          <p:nvPr/>
        </p:nvPicPr>
        <p:blipFill>
          <a:blip r:embed="rId3"/>
          <a:stretch>
            <a:fillRect/>
          </a:stretch>
        </p:blipFill>
        <p:spPr>
          <a:xfrm>
            <a:off x="30262" y="4188911"/>
            <a:ext cx="6795318" cy="4919593"/>
          </a:xfrm>
          <a:prstGeom prst="rect">
            <a:avLst/>
          </a:prstGeom>
          <a:solidFill>
            <a:schemeClr val="bg1"/>
          </a:solidFill>
        </p:spPr>
      </p:pic>
      <p:pic>
        <p:nvPicPr>
          <p:cNvPr id="14" name="図 13"/>
          <p:cNvPicPr>
            <a:picLocks noChangeAspect="1"/>
          </p:cNvPicPr>
          <p:nvPr/>
        </p:nvPicPr>
        <p:blipFill>
          <a:blip r:embed="rId4"/>
          <a:stretch>
            <a:fillRect/>
          </a:stretch>
        </p:blipFill>
        <p:spPr>
          <a:xfrm>
            <a:off x="4596795" y="2397281"/>
            <a:ext cx="2144573" cy="653905"/>
          </a:xfrm>
          <a:prstGeom prst="rect">
            <a:avLst/>
          </a:prstGeom>
          <a:solidFill>
            <a:schemeClr val="bg1"/>
          </a:solidFill>
        </p:spPr>
      </p:pic>
      <p:pic>
        <p:nvPicPr>
          <p:cNvPr id="16" name="図 15"/>
          <p:cNvPicPr>
            <a:picLocks noChangeAspect="1"/>
          </p:cNvPicPr>
          <p:nvPr/>
        </p:nvPicPr>
        <p:blipFill>
          <a:blip r:embed="rId5"/>
          <a:stretch>
            <a:fillRect/>
          </a:stretch>
        </p:blipFill>
        <p:spPr>
          <a:xfrm>
            <a:off x="3303110" y="681392"/>
            <a:ext cx="3438258" cy="1697985"/>
          </a:xfrm>
          <a:prstGeom prst="rect">
            <a:avLst/>
          </a:prstGeom>
          <a:solidFill>
            <a:schemeClr val="bg1"/>
          </a:solidFill>
        </p:spPr>
      </p:pic>
    </p:spTree>
    <p:extLst>
      <p:ext uri="{BB962C8B-B14F-4D97-AF65-F5344CB8AC3E}">
        <p14:creationId xmlns:p14="http://schemas.microsoft.com/office/powerpoint/2010/main" val="4117645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