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86" r:id="rId2"/>
  </p:sldIdLst>
  <p:sldSz cx="6858000" cy="9906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2E00"/>
    <a:srgbClr val="CCFF66"/>
    <a:srgbClr val="FFFF66"/>
    <a:srgbClr val="CCFF99"/>
    <a:srgbClr val="FF6600"/>
    <a:srgbClr val="FFFFCC"/>
    <a:srgbClr val="003300"/>
    <a:srgbClr val="00FF00"/>
    <a:srgbClr val="00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044" autoAdjust="0"/>
    <p:restoredTop sz="94366" autoAdjust="0"/>
  </p:normalViewPr>
  <p:slideViewPr>
    <p:cSldViewPr snapToObjects="1">
      <p:cViewPr>
        <p:scale>
          <a:sx n="100" d="100"/>
          <a:sy n="100" d="100"/>
        </p:scale>
        <p:origin x="-1230" y="194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18621" cy="493237"/>
          </a:xfrm>
          <a:prstGeom prst="rect">
            <a:avLst/>
          </a:prstGeom>
        </p:spPr>
        <p:txBody>
          <a:bodyPr vert="horz" lIns="90611" tIns="45302" rIns="90611" bIns="45302" rtlCol="0"/>
          <a:lstStyle>
            <a:lvl1pPr algn="l">
              <a:defRPr sz="1200"/>
            </a:lvl1pPr>
          </a:lstStyle>
          <a:p>
            <a:r>
              <a:rPr kumimoji="1" lang="ja-JP" altLang="en-US" dirty="0" smtClean="0"/>
              <a:t>地方財政</a:t>
            </a:r>
            <a:endParaRPr kumimoji="1" lang="ja-JP" altLang="en-US" dirty="0"/>
          </a:p>
        </p:txBody>
      </p:sp>
      <p:sp>
        <p:nvSpPr>
          <p:cNvPr id="3" name="日付プレースホルダー 2"/>
          <p:cNvSpPr>
            <a:spLocks noGrp="1"/>
          </p:cNvSpPr>
          <p:nvPr>
            <p:ph type="dt" sz="quarter" idx="1"/>
          </p:nvPr>
        </p:nvSpPr>
        <p:spPr>
          <a:xfrm>
            <a:off x="3815577" y="0"/>
            <a:ext cx="2918621" cy="493237"/>
          </a:xfrm>
          <a:prstGeom prst="rect">
            <a:avLst/>
          </a:prstGeom>
        </p:spPr>
        <p:txBody>
          <a:bodyPr vert="horz" lIns="90611" tIns="45302" rIns="90611" bIns="45302" rtlCol="0"/>
          <a:lstStyle>
            <a:lvl1pPr algn="r">
              <a:defRPr sz="1200"/>
            </a:lvl1pPr>
          </a:lstStyle>
          <a:p>
            <a:fld id="{846AE8E1-3983-4CFB-844C-6BAB6725534B}" type="datetimeFigureOut">
              <a:rPr kumimoji="1" lang="ja-JP" altLang="en-US" smtClean="0"/>
              <a:t>2016/4/28</a:t>
            </a:fld>
            <a:endParaRPr kumimoji="1" lang="ja-JP" altLang="en-US" dirty="0"/>
          </a:p>
        </p:txBody>
      </p:sp>
      <p:sp>
        <p:nvSpPr>
          <p:cNvPr id="4" name="フッター プレースホルダー 3"/>
          <p:cNvSpPr>
            <a:spLocks noGrp="1"/>
          </p:cNvSpPr>
          <p:nvPr>
            <p:ph type="ftr" sz="quarter" idx="2"/>
          </p:nvPr>
        </p:nvSpPr>
        <p:spPr>
          <a:xfrm>
            <a:off x="6" y="9371506"/>
            <a:ext cx="2918621" cy="493236"/>
          </a:xfrm>
          <a:prstGeom prst="rect">
            <a:avLst/>
          </a:prstGeom>
        </p:spPr>
        <p:txBody>
          <a:bodyPr vert="horz" lIns="90611" tIns="45302" rIns="90611" bIns="4530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5577" y="9371506"/>
            <a:ext cx="2918621" cy="493236"/>
          </a:xfrm>
          <a:prstGeom prst="rect">
            <a:avLst/>
          </a:prstGeom>
        </p:spPr>
        <p:txBody>
          <a:bodyPr vert="horz" lIns="90611" tIns="45302" rIns="90611" bIns="45302" rtlCol="0" anchor="b"/>
          <a:lstStyle>
            <a:lvl1pPr algn="r">
              <a:defRPr sz="1200"/>
            </a:lvl1pPr>
          </a:lstStyle>
          <a:p>
            <a:fld id="{F3512250-2145-47A5-A81A-2EEE4FA5C658}" type="slidenum">
              <a:rPr kumimoji="1" lang="ja-JP" altLang="en-US" smtClean="0"/>
              <a:t>‹#›</a:t>
            </a:fld>
            <a:endParaRPr kumimoji="1" lang="ja-JP" altLang="en-US" dirty="0"/>
          </a:p>
        </p:txBody>
      </p:sp>
    </p:spTree>
    <p:extLst>
      <p:ext uri="{BB962C8B-B14F-4D97-AF65-F5344CB8AC3E}">
        <p14:creationId xmlns:p14="http://schemas.microsoft.com/office/powerpoint/2010/main" val="27855758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18831" cy="493316"/>
          </a:xfrm>
          <a:prstGeom prst="rect">
            <a:avLst/>
          </a:prstGeom>
        </p:spPr>
        <p:txBody>
          <a:bodyPr vert="horz" lIns="90601" tIns="45297" rIns="90601" bIns="45297" rtlCol="0"/>
          <a:lstStyle>
            <a:lvl1pPr algn="l">
              <a:defRPr sz="1200"/>
            </a:lvl1pPr>
          </a:lstStyle>
          <a:p>
            <a:r>
              <a:rPr kumimoji="1" lang="ja-JP" altLang="en-US" dirty="0" smtClean="0"/>
              <a:t>地方財政</a:t>
            </a:r>
            <a:endParaRPr kumimoji="1" lang="ja-JP" altLang="en-US" dirty="0"/>
          </a:p>
        </p:txBody>
      </p:sp>
      <p:sp>
        <p:nvSpPr>
          <p:cNvPr id="3" name="日付プレースホルダー 2"/>
          <p:cNvSpPr>
            <a:spLocks noGrp="1"/>
          </p:cNvSpPr>
          <p:nvPr>
            <p:ph type="dt" idx="1"/>
          </p:nvPr>
        </p:nvSpPr>
        <p:spPr>
          <a:xfrm>
            <a:off x="3815379" y="1"/>
            <a:ext cx="2918831" cy="493316"/>
          </a:xfrm>
          <a:prstGeom prst="rect">
            <a:avLst/>
          </a:prstGeom>
        </p:spPr>
        <p:txBody>
          <a:bodyPr vert="horz" lIns="90601" tIns="45297" rIns="90601" bIns="45297" rtlCol="0"/>
          <a:lstStyle>
            <a:lvl1pPr algn="r">
              <a:defRPr sz="1200"/>
            </a:lvl1pPr>
          </a:lstStyle>
          <a:p>
            <a:fld id="{028D216E-6F46-4228-A9E5-83DE1A8B2238}" type="datetimeFigureOut">
              <a:rPr kumimoji="1" lang="ja-JP" altLang="en-US" smtClean="0"/>
              <a:t>2016/4/28</a:t>
            </a:fld>
            <a:endParaRPr kumimoji="1" lang="ja-JP" altLang="en-US" dirty="0"/>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01" tIns="45297" rIns="90601" bIns="45297" rtlCol="0" anchor="ctr"/>
          <a:lstStyle/>
          <a:p>
            <a:endParaRPr lang="ja-JP" altLang="en-US" dirty="0"/>
          </a:p>
        </p:txBody>
      </p:sp>
      <p:sp>
        <p:nvSpPr>
          <p:cNvPr id="5" name="ノート プレースホルダー 4"/>
          <p:cNvSpPr>
            <a:spLocks noGrp="1"/>
          </p:cNvSpPr>
          <p:nvPr>
            <p:ph type="body" sz="quarter" idx="3"/>
          </p:nvPr>
        </p:nvSpPr>
        <p:spPr>
          <a:xfrm>
            <a:off x="673577" y="4686504"/>
            <a:ext cx="5388610" cy="4439841"/>
          </a:xfrm>
          <a:prstGeom prst="rect">
            <a:avLst/>
          </a:prstGeom>
        </p:spPr>
        <p:txBody>
          <a:bodyPr vert="horz" lIns="90601" tIns="45297" rIns="90601" bIns="452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1286"/>
            <a:ext cx="2918831" cy="493316"/>
          </a:xfrm>
          <a:prstGeom prst="rect">
            <a:avLst/>
          </a:prstGeom>
        </p:spPr>
        <p:txBody>
          <a:bodyPr vert="horz" lIns="90601" tIns="45297" rIns="90601" bIns="4529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9" y="9371286"/>
            <a:ext cx="2918831" cy="493316"/>
          </a:xfrm>
          <a:prstGeom prst="rect">
            <a:avLst/>
          </a:prstGeom>
        </p:spPr>
        <p:txBody>
          <a:bodyPr vert="horz" lIns="90601" tIns="45297" rIns="90601" bIns="45297" rtlCol="0" anchor="b"/>
          <a:lstStyle>
            <a:lvl1pPr algn="r">
              <a:defRPr sz="1200"/>
            </a:lvl1pPr>
          </a:lstStyle>
          <a:p>
            <a:fld id="{5B56401E-48EF-441B-BAD9-AABABB4BE1AB}" type="slidenum">
              <a:rPr kumimoji="1" lang="ja-JP" altLang="en-US" smtClean="0"/>
              <a:t>‹#›</a:t>
            </a:fld>
            <a:endParaRPr kumimoji="1" lang="ja-JP" altLang="en-US" dirty="0"/>
          </a:p>
        </p:txBody>
      </p:sp>
    </p:spTree>
    <p:extLst>
      <p:ext uri="{BB962C8B-B14F-4D97-AF65-F5344CB8AC3E}">
        <p14:creationId xmlns:p14="http://schemas.microsoft.com/office/powerpoint/2010/main" val="5046466"/>
      </p:ext>
    </p:extLst>
  </p:cSld>
  <p:clrMap bg1="lt1" tx1="dk1" bg2="lt2" tx2="dk2" accent1="accent1" accent2="accent2" accent3="accent3" accent4="accent4" accent5="accent5" accent6="accent6" hlink="hlink" folHlink="folHlink"/>
  <p:hf sldNum="0" hdr="0" ftr="0" dt="0"/>
  <p:notesStyle>
    <a:lvl1pPr marL="0" algn="l" defTabSz="1072866" rtl="0" eaLnBrk="1" latinLnBrk="0" hangingPunct="1">
      <a:defRPr kumimoji="1" sz="1400" kern="1200">
        <a:solidFill>
          <a:schemeClr val="tx1"/>
        </a:solidFill>
        <a:latin typeface="+mn-lt"/>
        <a:ea typeface="+mn-ea"/>
        <a:cs typeface="+mn-cs"/>
      </a:defRPr>
    </a:lvl1pPr>
    <a:lvl2pPr marL="536433" algn="l" defTabSz="1072866" rtl="0" eaLnBrk="1" latinLnBrk="0" hangingPunct="1">
      <a:defRPr kumimoji="1" sz="1400" kern="1200">
        <a:solidFill>
          <a:schemeClr val="tx1"/>
        </a:solidFill>
        <a:latin typeface="+mn-lt"/>
        <a:ea typeface="+mn-ea"/>
        <a:cs typeface="+mn-cs"/>
      </a:defRPr>
    </a:lvl2pPr>
    <a:lvl3pPr marL="1072866" algn="l" defTabSz="1072866" rtl="0" eaLnBrk="1" latinLnBrk="0" hangingPunct="1">
      <a:defRPr kumimoji="1" sz="1400" kern="1200">
        <a:solidFill>
          <a:schemeClr val="tx1"/>
        </a:solidFill>
        <a:latin typeface="+mn-lt"/>
        <a:ea typeface="+mn-ea"/>
        <a:cs typeface="+mn-cs"/>
      </a:defRPr>
    </a:lvl3pPr>
    <a:lvl4pPr marL="1609298" algn="l" defTabSz="1072866" rtl="0" eaLnBrk="1" latinLnBrk="0" hangingPunct="1">
      <a:defRPr kumimoji="1" sz="1400" kern="1200">
        <a:solidFill>
          <a:schemeClr val="tx1"/>
        </a:solidFill>
        <a:latin typeface="+mn-lt"/>
        <a:ea typeface="+mn-ea"/>
        <a:cs typeface="+mn-cs"/>
      </a:defRPr>
    </a:lvl4pPr>
    <a:lvl5pPr marL="2145731" algn="l" defTabSz="1072866" rtl="0" eaLnBrk="1" latinLnBrk="0" hangingPunct="1">
      <a:defRPr kumimoji="1" sz="1400" kern="1200">
        <a:solidFill>
          <a:schemeClr val="tx1"/>
        </a:solidFill>
        <a:latin typeface="+mn-lt"/>
        <a:ea typeface="+mn-ea"/>
        <a:cs typeface="+mn-cs"/>
      </a:defRPr>
    </a:lvl5pPr>
    <a:lvl6pPr marL="2682164" algn="l" defTabSz="1072866" rtl="0" eaLnBrk="1" latinLnBrk="0" hangingPunct="1">
      <a:defRPr kumimoji="1" sz="1400" kern="1200">
        <a:solidFill>
          <a:schemeClr val="tx1"/>
        </a:solidFill>
        <a:latin typeface="+mn-lt"/>
        <a:ea typeface="+mn-ea"/>
        <a:cs typeface="+mn-cs"/>
      </a:defRPr>
    </a:lvl6pPr>
    <a:lvl7pPr marL="3218597" algn="l" defTabSz="1072866" rtl="0" eaLnBrk="1" latinLnBrk="0" hangingPunct="1">
      <a:defRPr kumimoji="1" sz="1400" kern="1200">
        <a:solidFill>
          <a:schemeClr val="tx1"/>
        </a:solidFill>
        <a:latin typeface="+mn-lt"/>
        <a:ea typeface="+mn-ea"/>
        <a:cs typeface="+mn-cs"/>
      </a:defRPr>
    </a:lvl7pPr>
    <a:lvl8pPr marL="3755029" algn="l" defTabSz="1072866" rtl="0" eaLnBrk="1" latinLnBrk="0" hangingPunct="1">
      <a:defRPr kumimoji="1" sz="1400" kern="1200">
        <a:solidFill>
          <a:schemeClr val="tx1"/>
        </a:solidFill>
        <a:latin typeface="+mn-lt"/>
        <a:ea typeface="+mn-ea"/>
        <a:cs typeface="+mn-cs"/>
      </a:defRPr>
    </a:lvl8pPr>
    <a:lvl9pPr marL="4291462" algn="l" defTabSz="1072866"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1363"/>
            <a:ext cx="2557463" cy="3697287"/>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575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D4CFAF96-8663-421F-A37E-CA45EE42D8F5}"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318654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213E2F-D713-4AEF-9680-8B7A1FADA786}"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1557912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49" y="396702"/>
            <a:ext cx="1543051"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2"/>
            <a:ext cx="4514851"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8DACD-73AC-42CB-A1B0-5C6004067E15}"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248720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7FE993-B0EA-43F4-BDED-366417E438DA}"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126476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91D77E-9324-4B9C-973B-3B9B9DE99ABB}"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24238636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7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9A15B4-14CB-49DA-9D9B-24B5947D4B05}" type="datetime1">
              <a:rPr kumimoji="1" lang="ja-JP" altLang="en-US" smtClean="0"/>
              <a:t>2016/4/28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388144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1" y="2311403"/>
            <a:ext cx="3028951" cy="6537502"/>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3"/>
            <a:ext cx="3028951" cy="6537502"/>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DF465FB-0274-40EF-A606-9C17E64B3EAB}" type="datetime1">
              <a:rPr kumimoji="1" lang="ja-JP" altLang="en-US" smtClean="0"/>
              <a:t>2016/4/28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2448363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37B37DC-8840-46AE-BD56-5D88447930E9}" type="datetime1">
              <a:rPr kumimoji="1" lang="ja-JP" altLang="en-US" smtClean="0"/>
              <a:t>2016/4/28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142323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6C25A8A-DDBC-4417-B923-E7579F0F6468}" type="datetime1">
              <a:rPr kumimoji="1" lang="ja-JP" altLang="en-US" smtClean="0"/>
              <a:t>2016/4/28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420447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FF85B0-637B-4C43-9938-2E789FB0B5A6}" type="datetime1">
              <a:rPr kumimoji="1" lang="ja-JP" altLang="en-US" smtClean="0"/>
              <a:t>2016/4/28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112980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8"/>
            <a:ext cx="3833813" cy="8454497"/>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E8A02D3-2A53-4AAC-B696-682125315E81}" type="datetime1">
              <a:rPr kumimoji="1" lang="ja-JP" altLang="en-US" smtClean="0"/>
              <a:t>2016/4/28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290567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dirty="0"/>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5927ED8-14E9-4BF3-8F05-8859DE3E1D50}" type="datetime1">
              <a:rPr kumimoji="1" lang="ja-JP" altLang="en-US" smtClean="0"/>
              <a:t>2016/4/28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182148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107287" tIns="53643" rIns="107287" bIns="5364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107287" tIns="53643" rIns="107287" bIns="5364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107287" tIns="53643" rIns="107287" bIns="53643" rtlCol="0" anchor="ctr"/>
          <a:lstStyle>
            <a:lvl1pPr algn="l">
              <a:defRPr sz="1400">
                <a:solidFill>
                  <a:schemeClr val="tx1">
                    <a:tint val="75000"/>
                  </a:schemeClr>
                </a:solidFill>
              </a:defRPr>
            </a:lvl1pPr>
          </a:lstStyle>
          <a:p>
            <a:fld id="{22C7D4F5-545B-4681-9212-AA38118175E9}" type="datetime1">
              <a:rPr kumimoji="1" lang="ja-JP" altLang="en-US" smtClean="0"/>
              <a:t>2016/4/28</a:t>
            </a:fld>
            <a:endParaRPr kumimoji="1" lang="ja-JP" altLang="en-US" dirty="0"/>
          </a:p>
        </p:txBody>
      </p:sp>
      <p:sp>
        <p:nvSpPr>
          <p:cNvPr id="5" name="フッター プレースホルダー 4"/>
          <p:cNvSpPr>
            <a:spLocks noGrp="1"/>
          </p:cNvSpPr>
          <p:nvPr>
            <p:ph type="ftr" sz="quarter" idx="3"/>
          </p:nvPr>
        </p:nvSpPr>
        <p:spPr>
          <a:xfrm>
            <a:off x="2343151" y="9181397"/>
            <a:ext cx="2171700" cy="527402"/>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107287" tIns="53643" rIns="107287" bIns="53643" rtlCol="0" anchor="ctr"/>
          <a:lstStyle>
            <a:lvl1pPr algn="r">
              <a:defRPr sz="1400">
                <a:solidFill>
                  <a:schemeClr val="tx1">
                    <a:tint val="75000"/>
                  </a:schemeClr>
                </a:solidFill>
              </a:defRPr>
            </a:lvl1pPr>
          </a:lstStyle>
          <a:p>
            <a:fld id="{0B4CF4B3-2ACD-4AED-929F-1DEAC130CB2D}" type="slidenum">
              <a:rPr kumimoji="1" lang="ja-JP" altLang="en-US" smtClean="0"/>
              <a:t>‹#›</a:t>
            </a:fld>
            <a:endParaRPr kumimoji="1" lang="ja-JP" altLang="en-US" dirty="0"/>
          </a:p>
        </p:txBody>
      </p:sp>
    </p:spTree>
    <p:extLst>
      <p:ext uri="{BB962C8B-B14F-4D97-AF65-F5344CB8AC3E}">
        <p14:creationId xmlns:p14="http://schemas.microsoft.com/office/powerpoint/2010/main" val="2990373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anose="020B0604020202020204"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画像元データ.pptx - Microsoft PowerPoin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0126" y="3986051"/>
            <a:ext cx="6690487" cy="3056148"/>
          </a:xfrm>
          <a:prstGeom prst="rect">
            <a:avLst/>
          </a:prstGeom>
        </p:spPr>
      </p:pic>
      <p:sp>
        <p:nvSpPr>
          <p:cNvPr id="7" name="正方形/長方形 6"/>
          <p:cNvSpPr/>
          <p:nvPr/>
        </p:nvSpPr>
        <p:spPr>
          <a:xfrm>
            <a:off x="92949" y="2193107"/>
            <a:ext cx="6711012" cy="1292662"/>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90000" rIns="36000" rtlCol="0" anchor="ctr"/>
          <a:lstStyle/>
          <a:p>
            <a:pPr algn="ct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4581128" y="77089"/>
            <a:ext cx="2254299" cy="616165"/>
          </a:xfrm>
          <a:prstGeom prst="rect">
            <a:avLst/>
          </a:prstGeom>
          <a:noFill/>
          <a:ln w="12700">
            <a:noFill/>
          </a:ln>
          <a:effectLst/>
        </p:spPr>
        <p:txBody>
          <a:bodyPr wrap="square" lIns="107287" tIns="53643" rIns="107287" bIns="53643" rtlCol="0">
            <a:spAutoFit/>
          </a:bodyPr>
          <a:lstStyle/>
          <a:p>
            <a:pPr algn="dist">
              <a:spcBef>
                <a:spcPts val="704"/>
              </a:spcBef>
            </a:pPr>
            <a:r>
              <a:rPr lang="ja-JP" altLang="en-US"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平成２８年４月</a:t>
            </a:r>
            <a:r>
              <a:rPr lang="ja-JP" altLang="en-US" sz="1100" dirty="0">
                <a:latin typeface="ＭＳ ゴシック" panose="020B0609070205080204" pitchFamily="49" charset="-128"/>
                <a:ea typeface="ＭＳ ゴシック" panose="020B0609070205080204" pitchFamily="49" charset="-128"/>
                <a:cs typeface="メイリオ" panose="020B0604030504040204" pitchFamily="50" charset="-128"/>
              </a:rPr>
              <a:t>２８</a:t>
            </a:r>
            <a:r>
              <a:rPr lang="ja-JP" altLang="en-US"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日</a:t>
            </a:r>
            <a:endParaRPr lang="en-US" altLang="ja-JP" sz="1100" dirty="0">
              <a:latin typeface="ＭＳ ゴシック" panose="020B0609070205080204" pitchFamily="49" charset="-128"/>
              <a:ea typeface="ＭＳ ゴシック" panose="020B0609070205080204" pitchFamily="49" charset="-128"/>
              <a:cs typeface="メイリオ" panose="020B0604030504040204" pitchFamily="50" charset="-128"/>
            </a:endParaRPr>
          </a:p>
          <a:p>
            <a:pPr algn="dist"/>
            <a:r>
              <a:rPr lang="ja-JP" altLang="en-US" sz="1100" dirty="0">
                <a:latin typeface="ＭＳ ゴシック" panose="020B0609070205080204" pitchFamily="49" charset="-128"/>
                <a:ea typeface="ＭＳ ゴシック" panose="020B0609070205080204" pitchFamily="49" charset="-128"/>
                <a:cs typeface="メイリオ" panose="020B0604030504040204" pitchFamily="50" charset="-128"/>
              </a:rPr>
              <a:t>産業</a:t>
            </a:r>
            <a:r>
              <a:rPr lang="ja-JP" altLang="en-US"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労働局</a:t>
            </a:r>
            <a:endParaRPr lang="en-US" altLang="ja-JP" sz="1100" dirty="0" smtClean="0">
              <a:latin typeface="ＭＳ ゴシック" panose="020B0609070205080204" pitchFamily="49" charset="-128"/>
              <a:ea typeface="ＭＳ ゴシック" panose="020B0609070205080204" pitchFamily="49" charset="-128"/>
              <a:cs typeface="メイリオ" panose="020B0604030504040204" pitchFamily="50" charset="-128"/>
            </a:endParaRPr>
          </a:p>
          <a:p>
            <a:pPr algn="dist"/>
            <a:r>
              <a:rPr lang="en-US" altLang="ja-JP" sz="11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公財</a:t>
            </a:r>
            <a:r>
              <a:rPr lang="en-US" altLang="ja-JP"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00" dirty="0" smtClean="0">
                <a:latin typeface="ＭＳ ゴシック" panose="020B0609070205080204" pitchFamily="49" charset="-128"/>
                <a:ea typeface="ＭＳ ゴシック" panose="020B0609070205080204" pitchFamily="49" charset="-128"/>
                <a:cs typeface="メイリオ" panose="020B0604030504040204" pitchFamily="50" charset="-128"/>
              </a:rPr>
              <a:t>東京都中小企業振興公社</a:t>
            </a:r>
            <a:endParaRPr lang="ja-JP" altLang="en-US" sz="11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2" name="テキスト ボックス 1"/>
          <p:cNvSpPr txBox="1"/>
          <p:nvPr/>
        </p:nvSpPr>
        <p:spPr>
          <a:xfrm>
            <a:off x="70126" y="1271283"/>
            <a:ext cx="6800476" cy="826479"/>
          </a:xfrm>
          <a:prstGeom prst="rect">
            <a:avLst/>
          </a:prstGeom>
          <a:noFill/>
          <a:ln w="12700">
            <a:noFill/>
          </a:ln>
          <a:effectLst/>
        </p:spPr>
        <p:txBody>
          <a:bodyPr wrap="square" lIns="107287" tIns="53643" rIns="107287" bIns="53643" rtlCol="0">
            <a:spAutoFit/>
          </a:bodyPr>
          <a:lstStyle/>
          <a:p>
            <a:pPr>
              <a:lnSpc>
                <a:spcPts val="1400"/>
              </a:lnSpc>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東京都は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各地と連携して、双方の強みを活かし、双方に高い効果</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が見込まれる産業振興施策を「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として実施して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「ビジネスチャンス・ナビ２０２０」</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本プロジェクトの施策として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www.sangyo-rodo.metro.tokyo.jp/all-japan/index.html</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448" y="250267"/>
            <a:ext cx="2921015"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41576" y="38231"/>
            <a:ext cx="2313930" cy="283411"/>
          </a:xfrm>
          <a:prstGeom prst="rect">
            <a:avLst/>
          </a:prstGeom>
          <a:noFill/>
          <a:ln w="12700">
            <a:noFill/>
          </a:ln>
          <a:effectLst/>
        </p:spPr>
        <p:txBody>
          <a:bodyPr wrap="square" lIns="42239" tIns="42239" rIns="42239" bIns="42239" rtlCol="0" anchor="ctr" anchorCtr="0">
            <a:noAutofit/>
          </a:bodyPr>
          <a:lstStyle/>
          <a:p>
            <a:pPr algn="ctr">
              <a:spcBef>
                <a:spcPts val="704"/>
              </a:spcBef>
            </a:pP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日本各地の産業活性化を目指す</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238" y="1440387"/>
            <a:ext cx="2578571" cy="333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266"/>
          <p:cNvSpPr>
            <a:spLocks noChangeArrowheads="1"/>
          </p:cNvSpPr>
          <p:nvPr/>
        </p:nvSpPr>
        <p:spPr bwMode="auto">
          <a:xfrm>
            <a:off x="70126" y="685621"/>
            <a:ext cx="6690915" cy="450955"/>
          </a:xfrm>
          <a:prstGeom prst="rect">
            <a:avLst/>
          </a:prstGeom>
          <a:solidFill>
            <a:srgbClr val="0070C0"/>
          </a:solidFill>
          <a:ln w="6350" cmpd="thickThin">
            <a:solidFill>
              <a:srgbClr val="0070C0"/>
            </a:solidFill>
            <a:miter lim="800000"/>
            <a:headEnd/>
            <a:tailEnd/>
          </a:ln>
          <a:effectLst/>
          <a:scene3d>
            <a:camera prst="orthographicFront"/>
            <a:lightRig rig="threePt" dir="t"/>
          </a:scene3d>
          <a:sp3d>
            <a:bevelT prst="angle"/>
          </a:sp3d>
          <a:extLst/>
        </p:spPr>
        <p:txBody>
          <a:bodyPr vert="horz" wrap="square" lIns="74294" tIns="8888" rIns="74294" bIns="8888" numCol="1" anchor="ctr" anchorCtr="1"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ctr"/>
            <a:r>
              <a:rPr lang="ja-JP" altLang="en-US" sz="1600" b="1" dirty="0" smtClean="0">
                <a:ln w="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「ビジネスチャンス・ナビ</a:t>
            </a:r>
            <a:r>
              <a:rPr lang="en-US" altLang="ja-JP" sz="1600" b="1" dirty="0" smtClean="0">
                <a:ln w="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600" b="1" dirty="0" smtClean="0">
                <a:ln w="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」が４月２８日より本格稼動します</a:t>
            </a:r>
            <a:endParaRPr lang="en-US" altLang="ja-JP" sz="1600" b="1" dirty="0" smtClean="0">
              <a:ln w="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8" name="図 17"/>
          <p:cNvPicPr>
            <a:picLocks noChangeAspect="1"/>
          </p:cNvPicPr>
          <p:nvPr/>
        </p:nvPicPr>
        <p:blipFill>
          <a:blip r:embed="rId6"/>
          <a:stretch>
            <a:fillRect/>
          </a:stretch>
        </p:blipFill>
        <p:spPr>
          <a:xfrm>
            <a:off x="2992635" y="39260"/>
            <a:ext cx="1495004" cy="632828"/>
          </a:xfrm>
          <a:prstGeom prst="rect">
            <a:avLst/>
          </a:prstGeom>
        </p:spPr>
      </p:pic>
      <p:sp>
        <p:nvSpPr>
          <p:cNvPr id="19" name="Rectangle 44"/>
          <p:cNvSpPr>
            <a:spLocks noChangeArrowheads="1"/>
          </p:cNvSpPr>
          <p:nvPr/>
        </p:nvSpPr>
        <p:spPr bwMode="auto">
          <a:xfrm>
            <a:off x="60126" y="2216696"/>
            <a:ext cx="6660030" cy="12926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lgn="ctr">
                <a:solidFill>
                  <a:srgbClr val="008000"/>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ビジネスチャンス・ナビ２０２０」は、東京２０２０大会等を契機とする官民の入札・調達情報を一元的に集約した情報ポータルサイトであり、都内はもとより全国の中小企業の受注機会拡大を支援するサイトです。</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これまで、先行ユーザー登録を行ってきましたが、４月２８日より本格的に稼働し、</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サイト</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の各機能が利用できるようになります。</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ct val="0"/>
              </a:spcBef>
              <a:buNone/>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受注の拡大や新規取引先の開拓に向けて、積極的にご活用ください。</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AutoShape 268"/>
          <p:cNvSpPr>
            <a:spLocks noChangeArrowheads="1"/>
          </p:cNvSpPr>
          <p:nvPr/>
        </p:nvSpPr>
        <p:spPr bwMode="auto">
          <a:xfrm>
            <a:off x="1528221" y="8235595"/>
            <a:ext cx="5120129" cy="441065"/>
          </a:xfrm>
          <a:prstGeom prst="roundRect">
            <a:avLst>
              <a:gd name="adj" fmla="val 0"/>
            </a:avLst>
          </a:prstGeom>
          <a:noFill/>
          <a:ln w="19050">
            <a:solidFill>
              <a:srgbClr val="0070C0"/>
            </a:solidFill>
            <a:round/>
            <a:headEnd/>
            <a:tailEnd/>
          </a:ln>
        </p:spPr>
        <p:txBody>
          <a:bodyPr vert="horz" wrap="square" lIns="74295" tIns="36000" rIns="74295" bIns="8890" numCol="1" anchor="t" anchorCtr="0" compatLnSpc="1">
            <a:prstTxWarp prst="textNoShape">
              <a:avLst/>
            </a:prstTxWarp>
          </a:body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事業の詳細につきましては、添付チラシ又は下記のホームページをご覧ください。</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pPr lvl="0" algn="ctr" eaLnBrk="0" fontAlgn="base" hangingPunct="0">
              <a:spcBef>
                <a:spcPct val="0"/>
              </a:spcBef>
              <a:spcAft>
                <a:spcPct val="0"/>
              </a:spcAft>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https://www.sekai2020.tokyo</a:t>
            </a:r>
          </a:p>
          <a:p>
            <a:pPr lvl="0" eaLnBrk="0" fontAlgn="base" hangingPunct="0">
              <a:spcBef>
                <a:spcPct val="0"/>
              </a:spcBef>
              <a:spcAft>
                <a:spcPct val="0"/>
              </a:spcAft>
            </a:pPr>
            <a:endParaRPr lang="en-US" altLang="ja-JP" sz="1400" dirty="0"/>
          </a:p>
          <a:p>
            <a:endParaRPr lang="en-US" altLang="ja-JP" sz="1400" dirty="0"/>
          </a:p>
          <a:p>
            <a:endParaRPr lang="en-US" altLang="ja-JP" sz="1400" dirty="0"/>
          </a:p>
        </p:txBody>
      </p:sp>
      <p:sp>
        <p:nvSpPr>
          <p:cNvPr id="24" name="AutoShape 261"/>
          <p:cNvSpPr>
            <a:spLocks noChangeArrowheads="1"/>
          </p:cNvSpPr>
          <p:nvPr/>
        </p:nvSpPr>
        <p:spPr bwMode="auto">
          <a:xfrm>
            <a:off x="376290" y="8235595"/>
            <a:ext cx="1147519" cy="438268"/>
          </a:xfrm>
          <a:prstGeom prst="roundRect">
            <a:avLst>
              <a:gd name="adj" fmla="val 0"/>
            </a:avLst>
          </a:prstGeom>
          <a:solidFill>
            <a:srgbClr val="0070C0"/>
          </a:solidFill>
          <a:ln w="19050">
            <a:solidFill>
              <a:srgbClr val="0070C0"/>
            </a:solidFill>
            <a:round/>
            <a:headEnd/>
            <a:tailEnd/>
          </a:ln>
        </p:spPr>
        <p:txBody>
          <a:bodyPr vert="horz" wrap="square" lIns="52560" tIns="36000" rIns="52560" bIns="1800" numCol="1" anchor="ctr" anchorCtr="0" compatLnSpc="1">
            <a:prstTxWarp prst="textNoShape">
              <a:avLst/>
            </a:prstTxWarp>
          </a:bodyPr>
          <a:lstStyle/>
          <a:p>
            <a:pPr algn="ctr" fontAlgn="base">
              <a:spcBef>
                <a:spcPct val="0"/>
              </a:spcBef>
              <a:spcAft>
                <a:spcPct val="0"/>
              </a:spcAft>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詳細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AutoShape 268"/>
          <p:cNvSpPr>
            <a:spLocks noChangeArrowheads="1"/>
          </p:cNvSpPr>
          <p:nvPr/>
        </p:nvSpPr>
        <p:spPr bwMode="auto">
          <a:xfrm>
            <a:off x="118018" y="8787600"/>
            <a:ext cx="6695283" cy="1118400"/>
          </a:xfrm>
          <a:prstGeom prst="roundRect">
            <a:avLst>
              <a:gd name="adj" fmla="val 0"/>
            </a:avLst>
          </a:prstGeom>
          <a:noFill/>
          <a:ln w="19050">
            <a:solidFill>
              <a:srgbClr val="0070C0"/>
            </a:solidFill>
            <a:round/>
            <a:headEnd/>
            <a:tailEnd/>
          </a:ln>
        </p:spPr>
        <p:txBody>
          <a:bodyPr vert="horz" wrap="square" lIns="74295" tIns="36000" rIns="74295" bIns="8890" numCol="1" anchor="t" anchorCtr="0" compatLnSpc="1">
            <a:prstTxWarp prst="textNoShape">
              <a:avLst/>
            </a:prstTxWarp>
          </a:bodyPr>
          <a:lstStyle/>
          <a:p>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問い合わせ先</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a:t>
            </a:r>
          </a:p>
          <a:p>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「ビジネスチャンス・ナビ」に関すること</a:t>
            </a:r>
            <a:endPar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産業</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労働局商工部調整課　見目（けんもく）・松永　電話</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03-5320-4797</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（直通）　内線　</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36-501</a:t>
            </a:r>
          </a:p>
          <a:p>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（公財）東京都中小企業振興公社　事業戦略部　</a:t>
            </a:r>
            <a:endPar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　中小</a:t>
            </a: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企業世界発信プロジェクト事務局　</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二瓶</a:t>
            </a:r>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・前田 　電話　</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03-5822-7239</a:t>
            </a:r>
            <a:endParaRPr lang="en-US" altLang="ja-JP" sz="1000" dirty="0">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ALL JAPAN </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TOKYO</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　プロジェクト」に関すること</a:t>
            </a:r>
            <a:endPar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000" dirty="0">
                <a:latin typeface="ＭＳ 明朝" panose="02020609040205080304" pitchFamily="17" charset="-128"/>
                <a:ea typeface="ＭＳ 明朝" panose="02020609040205080304" pitchFamily="17" charset="-128"/>
                <a:cs typeface="メイリオ" panose="020B0604030504040204" pitchFamily="50" charset="-128"/>
              </a:rPr>
              <a:t>産業</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労働局総務部企画計理課　伏見・齋藤　　電話</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03-5320-4667</a:t>
            </a:r>
            <a:r>
              <a:rPr lang="ja-JP" altLang="en-US" sz="1000" dirty="0" smtClean="0">
                <a:latin typeface="ＭＳ 明朝" panose="02020609040205080304" pitchFamily="17" charset="-128"/>
                <a:ea typeface="ＭＳ 明朝" panose="02020609040205080304" pitchFamily="17" charset="-128"/>
                <a:cs typeface="メイリオ" panose="020B0604030504040204" pitchFamily="50" charset="-128"/>
              </a:rPr>
              <a:t>（直通）　　内線</a:t>
            </a:r>
            <a:r>
              <a:rPr lang="en-US" altLang="ja-JP" sz="1000" dirty="0" smtClean="0">
                <a:latin typeface="ＭＳ 明朝" panose="02020609040205080304" pitchFamily="17" charset="-128"/>
                <a:ea typeface="ＭＳ 明朝" panose="02020609040205080304" pitchFamily="17" charset="-128"/>
                <a:cs typeface="メイリオ" panose="020B0604030504040204" pitchFamily="50" charset="-128"/>
              </a:rPr>
              <a:t>36-150</a:t>
            </a:r>
          </a:p>
          <a:p>
            <a:pPr lvl="0" eaLnBrk="0" fontAlgn="base" hangingPunct="0">
              <a:spcBef>
                <a:spcPct val="0"/>
              </a:spcBef>
              <a:spcAft>
                <a:spcPct val="0"/>
              </a:spcAft>
            </a:pPr>
            <a:endParaRPr lang="en-US" altLang="ja-JP" sz="1400" dirty="0"/>
          </a:p>
          <a:p>
            <a:endParaRPr lang="en-US" altLang="ja-JP" sz="1400" dirty="0"/>
          </a:p>
          <a:p>
            <a:endParaRPr lang="en-US" altLang="ja-JP" sz="1400" dirty="0"/>
          </a:p>
        </p:txBody>
      </p:sp>
      <p:sp>
        <p:nvSpPr>
          <p:cNvPr id="32" name="Text Box 262"/>
          <p:cNvSpPr txBox="1">
            <a:spLocks noChangeArrowheads="1"/>
          </p:cNvSpPr>
          <p:nvPr/>
        </p:nvSpPr>
        <p:spPr bwMode="auto">
          <a:xfrm>
            <a:off x="126443" y="7208561"/>
            <a:ext cx="6724711" cy="851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ts val="1500"/>
              </a:lnSpc>
              <a:spcBef>
                <a:spcPct val="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○東京</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大会・ラグビーワールドカップ</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等を契機とした入札・調達案件の情報提供</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都・国・東京オリンピック・パラリンピック競技大会組織委員会や民間企業の入札・調達案件を検索することができます。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Bef>
                <a:spcPct val="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○ビジネスパートナーの検索（新規取引先の開拓）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Bef>
                <a:spcPct val="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サイトを通じた受発注取引や登録企業のＰＲ情報をもとに、ビジネスパートナー（新規取引先）企業を検索することができます。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262"/>
          <p:cNvSpPr txBox="1">
            <a:spLocks noChangeArrowheads="1"/>
          </p:cNvSpPr>
          <p:nvPr/>
        </p:nvSpPr>
        <p:spPr bwMode="auto">
          <a:xfrm>
            <a:off x="90295" y="7044039"/>
            <a:ext cx="6569918" cy="3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ts val="1500"/>
              </a:lnSpc>
              <a:spcBef>
                <a:spcPct val="0"/>
              </a:spcBef>
            </a:pP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「ビジネスチャンス・ナビ</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」の主な機能</a:t>
            </a:r>
            <a:endPar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01449" y="3789474"/>
            <a:ext cx="6713011" cy="4916959"/>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90000" rIns="36000" rtlCol="0" anchor="ctr"/>
          <a:lstStyle/>
          <a:p>
            <a:pPr algn="ct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AutoShape 261"/>
          <p:cNvSpPr>
            <a:spLocks noChangeArrowheads="1"/>
          </p:cNvSpPr>
          <p:nvPr/>
        </p:nvSpPr>
        <p:spPr bwMode="auto">
          <a:xfrm>
            <a:off x="101449" y="3665872"/>
            <a:ext cx="4151421" cy="247204"/>
          </a:xfrm>
          <a:prstGeom prst="roundRect">
            <a:avLst>
              <a:gd name="adj" fmla="val 6704"/>
            </a:avLst>
          </a:prstGeom>
          <a:solidFill>
            <a:srgbClr val="0070C0"/>
          </a:solidFill>
          <a:ln w="19050">
            <a:solidFill>
              <a:srgbClr val="0070C0"/>
            </a:solidFill>
            <a:round/>
            <a:headEnd/>
            <a:tailEnd/>
          </a:ln>
        </p:spPr>
        <p:txBody>
          <a:bodyPr vert="horz" wrap="square" lIns="52560" tIns="36000" rIns="52560" bIns="18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「ビジネスチャンス・ナビ２０２０」の概要</a:t>
            </a:r>
            <a:endParaRPr kumimoji="1" lang="ja-JP" altLang="ja-JP"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90295" y="1257949"/>
            <a:ext cx="6711012" cy="839813"/>
          </a:xfrm>
          <a:prstGeom prst="rect">
            <a:avLst/>
          </a:prstGeom>
          <a:noFill/>
          <a:ln w="12700">
            <a:solidFill>
              <a:srgbClr val="C02E00"/>
            </a:solid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36000" tIns="90000" rIns="36000" rtlCol="0" anchor="ctr"/>
          <a:lstStyle/>
          <a:p>
            <a:pPr algn="ct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47930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ln>
          <a:noFill/>
        </a:ln>
        <a:effectLst>
          <a:outerShdw blurRad="63500" sx="102000" sy="102000" algn="ctr" rotWithShape="0">
            <a:prstClr val="black">
              <a:alpha val="40000"/>
            </a:prstClr>
          </a:outerShdw>
        </a:effectLst>
        <a:scene3d>
          <a:camera prst="orthographicFront"/>
          <a:lightRig rig="threePt" dir="t"/>
        </a:scene3d>
        <a:sp3d>
          <a:bevelT/>
        </a:sp3d>
      </a:spPr>
      <a:bodyPr lIns="36000" tIns="90000" rIns="36000" rtlCol="0" anchor="ctr"/>
      <a:lstStyle>
        <a:defPPr algn="ctr">
          <a:defRPr kumimoji="1"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1"/>
        </a:solidFill>
        <a:ln w="12700">
          <a:solidFill>
            <a:schemeClr val="bg1">
              <a:lumMod val="75000"/>
            </a:schemeClr>
          </a:solidFill>
        </a:ln>
        <a:effectLst>
          <a:outerShdw blurRad="50800" dist="38100" dir="3300000" algn="tl" rotWithShape="0">
            <a:prstClr val="black">
              <a:alpha val="40000"/>
            </a:prstClr>
          </a:outerShdw>
        </a:effectLst>
      </a:spPr>
      <a:bodyPr wrap="square" rtlCol="0">
        <a:spAutoFit/>
      </a:bodyPr>
      <a:lstStyle>
        <a:defPPr>
          <a:spcBef>
            <a:spcPts val="600"/>
          </a:spcBef>
          <a:defRPr sz="1600" b="1"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A4 210 x 297 mm</PresentationFormat>
  <Paragraphs>29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2016-04-28T00:25:38Z</dcterms:created>
  <dcterms:modified xsi:type="dcterms:W3CDTF">2016-04-28T00:25:43Z</dcterms:modified>
</cp:coreProperties>
</file>